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6" r:id="rId2"/>
    <p:sldId id="257" r:id="rId3"/>
    <p:sldId id="268" r:id="rId4"/>
    <p:sldId id="269" r:id="rId5"/>
    <p:sldId id="270" r:id="rId6"/>
    <p:sldId id="271" r:id="rId7"/>
    <p:sldId id="274" r:id="rId8"/>
  </p:sldIdLst>
  <p:sldSz cx="12192000" cy="6858000"/>
  <p:notesSz cx="6877050" cy="96567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-168" y="4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484515"/>
          </a:xfrm>
          <a:prstGeom prst="rect">
            <a:avLst/>
          </a:prstGeom>
        </p:spPr>
        <p:txBody>
          <a:bodyPr vert="horz" lIns="94476" tIns="47238" rIns="94476" bIns="47238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95404" y="0"/>
            <a:ext cx="2980055" cy="484515"/>
          </a:xfrm>
          <a:prstGeom prst="rect">
            <a:avLst/>
          </a:prstGeom>
        </p:spPr>
        <p:txBody>
          <a:bodyPr vert="horz" lIns="94476" tIns="47238" rIns="94476" bIns="47238" rtlCol="0"/>
          <a:lstStyle>
            <a:lvl1pPr algn="r">
              <a:defRPr sz="1200"/>
            </a:lvl1pPr>
          </a:lstStyle>
          <a:p>
            <a:fld id="{C78528D0-8113-415C-98E2-9AD907202E31}" type="datetimeFigureOut">
              <a:rPr lang="fr-BE" smtClean="0"/>
              <a:t>31-05-23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172249"/>
            <a:ext cx="2980055" cy="484514"/>
          </a:xfrm>
          <a:prstGeom prst="rect">
            <a:avLst/>
          </a:prstGeom>
        </p:spPr>
        <p:txBody>
          <a:bodyPr vert="horz" lIns="94476" tIns="47238" rIns="94476" bIns="47238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95404" y="9172249"/>
            <a:ext cx="2980055" cy="484514"/>
          </a:xfrm>
          <a:prstGeom prst="rect">
            <a:avLst/>
          </a:prstGeom>
        </p:spPr>
        <p:txBody>
          <a:bodyPr vert="horz" lIns="94476" tIns="47238" rIns="94476" bIns="47238" rtlCol="0" anchor="b"/>
          <a:lstStyle>
            <a:lvl1pPr algn="r">
              <a:defRPr sz="1200"/>
            </a:lvl1pPr>
          </a:lstStyle>
          <a:p>
            <a:fld id="{C508061E-FE0E-4F96-B4C4-EDB4C253345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48333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484515"/>
          </a:xfrm>
          <a:prstGeom prst="rect">
            <a:avLst/>
          </a:prstGeom>
        </p:spPr>
        <p:txBody>
          <a:bodyPr vert="horz" lIns="94476" tIns="47238" rIns="94476" bIns="47238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95404" y="0"/>
            <a:ext cx="2980055" cy="484515"/>
          </a:xfrm>
          <a:prstGeom prst="rect">
            <a:avLst/>
          </a:prstGeom>
        </p:spPr>
        <p:txBody>
          <a:bodyPr vert="horz" lIns="94476" tIns="47238" rIns="94476" bIns="47238" rtlCol="0"/>
          <a:lstStyle>
            <a:lvl1pPr algn="r">
              <a:defRPr sz="1200"/>
            </a:lvl1pPr>
          </a:lstStyle>
          <a:p>
            <a:fld id="{662C8B98-27C9-4365-A5A9-21DC56E01660}" type="datetimeFigureOut">
              <a:rPr lang="fr-BE" smtClean="0"/>
              <a:t>31-05-23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542925" y="1206500"/>
            <a:ext cx="5791200" cy="32591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476" tIns="47238" rIns="94476" bIns="47238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7705" y="4647317"/>
            <a:ext cx="5501640" cy="3802350"/>
          </a:xfrm>
          <a:prstGeom prst="rect">
            <a:avLst/>
          </a:prstGeom>
        </p:spPr>
        <p:txBody>
          <a:bodyPr vert="horz" lIns="94476" tIns="47238" rIns="94476" bIns="47238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172249"/>
            <a:ext cx="2980055" cy="484514"/>
          </a:xfrm>
          <a:prstGeom prst="rect">
            <a:avLst/>
          </a:prstGeom>
        </p:spPr>
        <p:txBody>
          <a:bodyPr vert="horz" lIns="94476" tIns="47238" rIns="94476" bIns="47238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95404" y="9172249"/>
            <a:ext cx="2980055" cy="484514"/>
          </a:xfrm>
          <a:prstGeom prst="rect">
            <a:avLst/>
          </a:prstGeom>
        </p:spPr>
        <p:txBody>
          <a:bodyPr vert="horz" lIns="94476" tIns="47238" rIns="94476" bIns="47238" rtlCol="0" anchor="b"/>
          <a:lstStyle>
            <a:lvl1pPr algn="r">
              <a:defRPr sz="1200"/>
            </a:lvl1pPr>
          </a:lstStyle>
          <a:p>
            <a:fld id="{E8BE6B48-C738-4169-96BC-A5386B5FF44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97801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2760-69E0-46C6-98EC-B6C8CBDA51EB}" type="datetimeFigureOut">
              <a:rPr lang="fr-BE" smtClean="0"/>
              <a:t>31-05-23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3DC33-1CF1-45D2-AB9D-B66FAB6E544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36652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2760-69E0-46C6-98EC-B6C8CBDA51EB}" type="datetimeFigureOut">
              <a:rPr lang="fr-BE" smtClean="0"/>
              <a:t>31-05-23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3DC33-1CF1-45D2-AB9D-B66FAB6E544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98073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2760-69E0-46C6-98EC-B6C8CBDA51EB}" type="datetimeFigureOut">
              <a:rPr lang="fr-BE" smtClean="0"/>
              <a:t>31-05-23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3DC33-1CF1-45D2-AB9D-B66FAB6E544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25140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2760-69E0-46C6-98EC-B6C8CBDA51EB}" type="datetimeFigureOut">
              <a:rPr lang="fr-BE" smtClean="0"/>
              <a:t>31-05-23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3DC33-1CF1-45D2-AB9D-B66FAB6E544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21870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2760-69E0-46C6-98EC-B6C8CBDA51EB}" type="datetimeFigureOut">
              <a:rPr lang="fr-BE" smtClean="0"/>
              <a:t>31-05-23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3DC33-1CF1-45D2-AB9D-B66FAB6E544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1966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2760-69E0-46C6-98EC-B6C8CBDA51EB}" type="datetimeFigureOut">
              <a:rPr lang="fr-BE" smtClean="0"/>
              <a:t>31-05-23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3DC33-1CF1-45D2-AB9D-B66FAB6E544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05299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2760-69E0-46C6-98EC-B6C8CBDA51EB}" type="datetimeFigureOut">
              <a:rPr lang="fr-BE" smtClean="0"/>
              <a:t>31-05-23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3DC33-1CF1-45D2-AB9D-B66FAB6E544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95792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2760-69E0-46C6-98EC-B6C8CBDA51EB}" type="datetimeFigureOut">
              <a:rPr lang="fr-BE" smtClean="0"/>
              <a:t>31-05-23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3DC33-1CF1-45D2-AB9D-B66FAB6E544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99191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2760-69E0-46C6-98EC-B6C8CBDA51EB}" type="datetimeFigureOut">
              <a:rPr lang="fr-BE" smtClean="0"/>
              <a:t>31-05-23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3DC33-1CF1-45D2-AB9D-B66FAB6E544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09407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2760-69E0-46C6-98EC-B6C8CBDA51EB}" type="datetimeFigureOut">
              <a:rPr lang="fr-BE" smtClean="0"/>
              <a:t>31-05-23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3DC33-1CF1-45D2-AB9D-B66FAB6E544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36219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12760-69E0-46C6-98EC-B6C8CBDA51EB}" type="datetimeFigureOut">
              <a:rPr lang="fr-BE" smtClean="0"/>
              <a:t>31-05-23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3DC33-1CF1-45D2-AB9D-B66FAB6E544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52485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12760-69E0-46C6-98EC-B6C8CBDA51EB}" type="datetimeFigureOut">
              <a:rPr lang="fr-BE" smtClean="0"/>
              <a:t>31-05-23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3DC33-1CF1-45D2-AB9D-B66FAB6E544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8572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8099" y="3147506"/>
            <a:ext cx="10515600" cy="2330389"/>
          </a:xfrm>
        </p:spPr>
        <p:txBody>
          <a:bodyPr>
            <a:normAutofit fontScale="90000"/>
          </a:bodyPr>
          <a:lstStyle/>
          <a:p>
            <a:pPr algn="ctr"/>
            <a:r>
              <a:rPr lang="fr-BE" sz="6700" b="1" dirty="0"/>
              <a:t>Les Constellations Systémiques </a:t>
            </a:r>
            <a:br>
              <a:rPr lang="fr-BE" dirty="0"/>
            </a:br>
            <a:r>
              <a:rPr lang="fr-BE" sz="5300" dirty="0"/>
              <a:t>au secours des problématiques </a:t>
            </a:r>
            <a:br>
              <a:rPr lang="fr-BE" sz="5300" dirty="0"/>
            </a:br>
            <a:r>
              <a:rPr lang="fr-BE" sz="5300" dirty="0"/>
              <a:t>de l’entreprise</a:t>
            </a:r>
            <a:br>
              <a:rPr lang="fr-BE" dirty="0"/>
            </a:b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4372" y="1878636"/>
            <a:ext cx="11464051" cy="6214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BE" sz="6500" b="1" dirty="0">
                <a:latin typeface="+mj-lt"/>
              </a:rPr>
              <a:t>Pascale Wautié                                      Stacey </a:t>
            </a:r>
            <a:r>
              <a:rPr lang="fr-BE" sz="6500" b="1" dirty="0" err="1">
                <a:latin typeface="+mj-lt"/>
              </a:rPr>
              <a:t>Buys</a:t>
            </a:r>
            <a:endParaRPr lang="fr-BE" sz="6500" b="1" dirty="0">
              <a:latin typeface="+mj-lt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0A2AA78-772D-3A78-71AD-C0F5B6792C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372" y="66009"/>
            <a:ext cx="2273037" cy="1904834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FE72A038-B4C9-0263-5E43-D871DEF0EF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484" y="-328761"/>
            <a:ext cx="4039549" cy="2855781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5A4092A3-B7EB-0BE9-6463-47CED9BF158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8973" y="5326329"/>
            <a:ext cx="2374054" cy="114794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bg2">
                  <a:lumMod val="75000"/>
                </a:schemeClr>
              </a:gs>
              <a:gs pos="15000">
                <a:schemeClr val="bg2">
                  <a:lumMod val="25000"/>
                </a:schemeClr>
              </a:gs>
              <a:gs pos="94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</p:spTree>
    <p:extLst>
      <p:ext uri="{BB962C8B-B14F-4D97-AF65-F5344CB8AC3E}">
        <p14:creationId xmlns:p14="http://schemas.microsoft.com/office/powerpoint/2010/main" val="4141063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fr-BE" dirty="0"/>
              <a:t>Qui sommes- nous ?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E7CC81F-052C-9C0E-9655-3B52933E5E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483" y="296845"/>
            <a:ext cx="1537417" cy="128837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13F8765A-260C-73D9-5486-975514D045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0850" y="-284085"/>
            <a:ext cx="3465900" cy="2450237"/>
          </a:xfrm>
          <a:prstGeom prst="rect">
            <a:avLst/>
          </a:prstGeom>
        </p:spPr>
      </p:pic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D942177C-61FD-1854-875B-BE6270069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1252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BE" dirty="0"/>
              <a:t>Pascale</a:t>
            </a:r>
          </a:p>
          <a:p>
            <a:pPr lvl="1"/>
            <a:r>
              <a:rPr lang="fr-BE" dirty="0"/>
              <a:t>issue du monde pharma</a:t>
            </a:r>
          </a:p>
          <a:p>
            <a:pPr lvl="1"/>
            <a:r>
              <a:rPr lang="fr-BE" dirty="0"/>
              <a:t>Reconvertie au coaching</a:t>
            </a:r>
          </a:p>
          <a:p>
            <a:pPr lvl="1"/>
            <a:r>
              <a:rPr lang="fr-BE" dirty="0"/>
              <a:t>Orienté systémique</a:t>
            </a:r>
          </a:p>
          <a:p>
            <a:endParaRPr lang="fr-BE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E8B0D3C-C8D0-2384-9DC5-277E782BCC6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793" y="5998078"/>
            <a:ext cx="1584855" cy="766340"/>
          </a:xfrm>
          <a:prstGeom prst="rect">
            <a:avLst/>
          </a:prstGeom>
          <a:gradFill>
            <a:gsLst>
              <a:gs pos="0">
                <a:schemeClr val="bg2">
                  <a:lumMod val="50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2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Espace réservé du contenu 7">
            <a:extLst>
              <a:ext uri="{FF2B5EF4-FFF2-40B4-BE49-F238E27FC236}">
                <a16:creationId xmlns:a16="http://schemas.microsoft.com/office/drawing/2014/main" id="{8705D64E-7E69-540E-12C5-904AD9FEE8BA}"/>
              </a:ext>
            </a:extLst>
          </p:cNvPr>
          <p:cNvSpPr txBox="1">
            <a:spLocks/>
          </p:cNvSpPr>
          <p:nvPr/>
        </p:nvSpPr>
        <p:spPr>
          <a:xfrm>
            <a:off x="838200" y="4046705"/>
            <a:ext cx="10515600" cy="21302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fr-BE" dirty="0"/>
              <a:t>Stacey</a:t>
            </a:r>
          </a:p>
          <a:p>
            <a:pPr lvl="1"/>
            <a:r>
              <a:rPr lang="fr-BE" dirty="0"/>
              <a:t>Coach et formateur Agile</a:t>
            </a:r>
          </a:p>
          <a:p>
            <a:pPr lvl="1"/>
            <a:r>
              <a:rPr lang="fr-BE" dirty="0"/>
              <a:t>Coach </a:t>
            </a:r>
            <a:r>
              <a:rPr lang="fr-BE" dirty="0" err="1"/>
              <a:t>neuro-comportemental</a:t>
            </a:r>
            <a:endParaRPr lang="fr-BE" dirty="0"/>
          </a:p>
          <a:p>
            <a:pPr lvl="1"/>
            <a:r>
              <a:rPr lang="fr-BE" dirty="0"/>
              <a:t>Facilitateur Management 3.0</a:t>
            </a:r>
          </a:p>
          <a:p>
            <a:pPr lvl="1"/>
            <a:r>
              <a:rPr lang="fr-BE" dirty="0"/>
              <a:t>Facilitateur formé aux méthodes et matériels LEGO® SERIOUS PLAY®</a:t>
            </a:r>
          </a:p>
          <a:p>
            <a:pPr>
              <a:buFont typeface="Wingdings" panose="05000000000000000000" pitchFamily="2" charset="2"/>
              <a:buChar char="Ø"/>
            </a:pPr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2110250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86161" y="11100"/>
            <a:ext cx="10515600" cy="1325563"/>
          </a:xfrm>
        </p:spPr>
        <p:txBody>
          <a:bodyPr/>
          <a:lstStyle/>
          <a:p>
            <a:pPr algn="ctr"/>
            <a:r>
              <a:rPr lang="fr-BE" dirty="0"/>
              <a:t>Bref historique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E7CC81F-052C-9C0E-9655-3B52933E5E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483" y="296845"/>
            <a:ext cx="1537417" cy="128837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13F8765A-260C-73D9-5486-975514D045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0850" y="-284085"/>
            <a:ext cx="3465900" cy="2450237"/>
          </a:xfrm>
          <a:prstGeom prst="rect">
            <a:avLst/>
          </a:prstGeom>
        </p:spPr>
      </p:pic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D942177C-61FD-1854-875B-BE6270069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9579" y="4625116"/>
            <a:ext cx="10515600" cy="2028764"/>
          </a:xfrm>
        </p:spPr>
        <p:txBody>
          <a:bodyPr/>
          <a:lstStyle/>
          <a:p>
            <a:r>
              <a:rPr lang="fr-FR" b="0" i="0" dirty="0">
                <a:solidFill>
                  <a:srgbClr val="202124"/>
                </a:solidFill>
                <a:effectLst/>
                <a:latin typeface="Google Sans"/>
              </a:rPr>
              <a:t>Un système </a:t>
            </a:r>
            <a:r>
              <a:rPr lang="fr-FR" b="0" i="0" dirty="0">
                <a:solidFill>
                  <a:srgbClr val="040C28"/>
                </a:solidFill>
                <a:effectLst/>
                <a:latin typeface="Google Sans"/>
              </a:rPr>
              <a:t>est un ensemble d'éléments en relation les uns avec les autres et formant un tout.</a:t>
            </a:r>
          </a:p>
          <a:p>
            <a:r>
              <a:rPr lang="fr-BE" dirty="0"/>
              <a:t>Dès lors qu’il y a au moins deux éléments en présence, on parle de système</a:t>
            </a: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FA9F604E-5FFA-5634-1F0F-D79BC1A7486F}"/>
              </a:ext>
            </a:extLst>
          </p:cNvPr>
          <p:cNvSpPr txBox="1">
            <a:spLocks/>
          </p:cNvSpPr>
          <p:nvPr/>
        </p:nvSpPr>
        <p:spPr>
          <a:xfrm>
            <a:off x="685800" y="347895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BE" dirty="0"/>
              <a:t>Systémique ?</a:t>
            </a:r>
          </a:p>
        </p:txBody>
      </p:sp>
      <p:sp>
        <p:nvSpPr>
          <p:cNvPr id="4" name="Espace réservé du contenu 7">
            <a:extLst>
              <a:ext uri="{FF2B5EF4-FFF2-40B4-BE49-F238E27FC236}">
                <a16:creationId xmlns:a16="http://schemas.microsoft.com/office/drawing/2014/main" id="{475F317F-14E2-E44B-5FAF-BEDBFED59D29}"/>
              </a:ext>
            </a:extLst>
          </p:cNvPr>
          <p:cNvSpPr txBox="1">
            <a:spLocks/>
          </p:cNvSpPr>
          <p:nvPr/>
        </p:nvSpPr>
        <p:spPr>
          <a:xfrm>
            <a:off x="990600" y="1609648"/>
            <a:ext cx="10515600" cy="20287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dirty="0"/>
              <a:t>Bert </a:t>
            </a:r>
            <a:r>
              <a:rPr lang="fr-BE" dirty="0" err="1"/>
              <a:t>Hellinger</a:t>
            </a:r>
            <a:r>
              <a:rPr lang="fr-BE" dirty="0"/>
              <a:t>: constellations familiales</a:t>
            </a:r>
          </a:p>
          <a:p>
            <a:endParaRPr lang="fr-BE" dirty="0"/>
          </a:p>
          <a:p>
            <a:r>
              <a:rPr lang="fr-BE" dirty="0"/>
              <a:t>Equipe franco-allemande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/>
              <a:t>Modélisation des constellations systémiques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8571166E-5844-A556-7296-85919C21C34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793" y="5998078"/>
            <a:ext cx="1584855" cy="766340"/>
          </a:xfrm>
          <a:prstGeom prst="rect">
            <a:avLst/>
          </a:prstGeom>
          <a:gradFill>
            <a:gsLst>
              <a:gs pos="0">
                <a:schemeClr val="bg2">
                  <a:lumMod val="50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2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</p:spTree>
    <p:extLst>
      <p:ext uri="{BB962C8B-B14F-4D97-AF65-F5344CB8AC3E}">
        <p14:creationId xmlns:p14="http://schemas.microsoft.com/office/powerpoint/2010/main" val="203682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fr-BE" dirty="0"/>
              <a:t>Principes systémiques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E7CC81F-052C-9C0E-9655-3B52933E5E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483" y="296845"/>
            <a:ext cx="1537417" cy="128837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13F8765A-260C-73D9-5486-975514D045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0850" y="-284085"/>
            <a:ext cx="3465900" cy="2450237"/>
          </a:xfrm>
          <a:prstGeom prst="rect">
            <a:avLst/>
          </a:prstGeom>
        </p:spPr>
      </p:pic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D942177C-61FD-1854-875B-BE6270069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54268"/>
          </a:xfrm>
        </p:spPr>
        <p:txBody>
          <a:bodyPr/>
          <a:lstStyle/>
          <a:p>
            <a:r>
              <a:rPr lang="fr-BE" dirty="0" err="1"/>
              <a:t>Métaprincipes</a:t>
            </a:r>
            <a:endParaRPr lang="fr-BE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/>
              <a:t>Principe de réalité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/>
              <a:t>Le système prévaut sur l’individu</a:t>
            </a:r>
          </a:p>
        </p:txBody>
      </p:sp>
      <p:sp>
        <p:nvSpPr>
          <p:cNvPr id="4" name="Espace réservé du contenu 7">
            <a:extLst>
              <a:ext uri="{FF2B5EF4-FFF2-40B4-BE49-F238E27FC236}">
                <a16:creationId xmlns:a16="http://schemas.microsoft.com/office/drawing/2014/main" id="{1232EFBA-1508-2E34-6371-FF75A4FDB611}"/>
              </a:ext>
            </a:extLst>
          </p:cNvPr>
          <p:cNvSpPr txBox="1">
            <a:spLocks/>
          </p:cNvSpPr>
          <p:nvPr/>
        </p:nvSpPr>
        <p:spPr>
          <a:xfrm>
            <a:off x="838200" y="3705013"/>
            <a:ext cx="10515600" cy="24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dirty="0"/>
              <a:t>Trois principes supérieurs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/>
              <a:t>Appartenance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/>
              <a:t>Ordre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/>
              <a:t>Equilibre donner/recevoir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91B9679-AF82-58D3-A3C8-7AD26A75666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793" y="5998078"/>
            <a:ext cx="1584855" cy="766340"/>
          </a:xfrm>
          <a:prstGeom prst="rect">
            <a:avLst/>
          </a:prstGeom>
          <a:gradFill>
            <a:gsLst>
              <a:gs pos="0">
                <a:schemeClr val="bg2">
                  <a:lumMod val="50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2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</p:spTree>
    <p:extLst>
      <p:ext uri="{BB962C8B-B14F-4D97-AF65-F5344CB8AC3E}">
        <p14:creationId xmlns:p14="http://schemas.microsoft.com/office/powerpoint/2010/main" val="994313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fr-BE" dirty="0"/>
              <a:t>Principes systémiques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E7CC81F-052C-9C0E-9655-3B52933E5E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483" y="296845"/>
            <a:ext cx="1537417" cy="128837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13F8765A-260C-73D9-5486-975514D045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0850" y="-284085"/>
            <a:ext cx="3465900" cy="2450237"/>
          </a:xfrm>
          <a:prstGeom prst="rect">
            <a:avLst/>
          </a:prstGeom>
        </p:spPr>
      </p:pic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D942177C-61FD-1854-875B-BE6270069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Six (ou sept) principes inférieurs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/>
              <a:t>Engagement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/>
              <a:t>Double hiérarchie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/>
              <a:t>Résultat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/>
              <a:t>Compétence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/>
              <a:t>Réalisation individuelle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/>
              <a:t>Influence extérieure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/>
              <a:t>Ethique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BE" dirty="0"/>
          </a:p>
          <a:p>
            <a:pPr lvl="1">
              <a:buFont typeface="Wingdings" panose="05000000000000000000" pitchFamily="2" charset="2"/>
              <a:buChar char="Ø"/>
            </a:pPr>
            <a:endParaRPr lang="fr-BE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A08E161-85F2-6890-4067-EE97B7D29EB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793" y="5998078"/>
            <a:ext cx="1584855" cy="766340"/>
          </a:xfrm>
          <a:prstGeom prst="rect">
            <a:avLst/>
          </a:prstGeom>
          <a:gradFill>
            <a:gsLst>
              <a:gs pos="0">
                <a:schemeClr val="bg2">
                  <a:lumMod val="50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2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</p:spTree>
    <p:extLst>
      <p:ext uri="{BB962C8B-B14F-4D97-AF65-F5344CB8AC3E}">
        <p14:creationId xmlns:p14="http://schemas.microsoft.com/office/powerpoint/2010/main" val="2412384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fr-BE" dirty="0"/>
              <a:t>La plus value des constellations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E7CC81F-052C-9C0E-9655-3B52933E5E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483" y="296845"/>
            <a:ext cx="1537417" cy="128837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13F8765A-260C-73D9-5486-975514D045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0850" y="-284085"/>
            <a:ext cx="3465900" cy="2450237"/>
          </a:xfrm>
          <a:prstGeom prst="rect">
            <a:avLst/>
          </a:prstGeom>
        </p:spPr>
      </p:pic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D942177C-61FD-1854-875B-BE6270069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fr-BE" dirty="0"/>
          </a:p>
          <a:p>
            <a:pPr lvl="1">
              <a:buFont typeface="Wingdings" panose="05000000000000000000" pitchFamily="2" charset="2"/>
              <a:buChar char="Ø"/>
            </a:pPr>
            <a:endParaRPr lang="fr-BE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AF4AD20-09CD-F836-C1EE-5189A814B5A6}"/>
              </a:ext>
            </a:extLst>
          </p:cNvPr>
          <p:cNvSpPr txBox="1"/>
          <p:nvPr/>
        </p:nvSpPr>
        <p:spPr>
          <a:xfrm>
            <a:off x="838200" y="1825625"/>
            <a:ext cx="10383175" cy="2083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B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constellation (ou installation en 3D du système) permet de</a:t>
            </a:r>
          </a:p>
          <a:p>
            <a:pPr marL="800100" lvl="1" indent="-342900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fr-BE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analyser des problèmes </a:t>
            </a:r>
            <a:endParaRPr lang="fr-BE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fr-BE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trouver des solutions durables </a:t>
            </a:r>
            <a:endParaRPr lang="fr-BE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fr-BE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donner l’impulsion pour le mettre en œuvre</a:t>
            </a:r>
            <a:r>
              <a:rPr lang="fr-B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B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fr-B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9BD5D93-765F-FD47-BBFC-794BE9AA1982}"/>
              </a:ext>
            </a:extLst>
          </p:cNvPr>
          <p:cNvSpPr txBox="1"/>
          <p:nvPr/>
        </p:nvSpPr>
        <p:spPr>
          <a:xfrm>
            <a:off x="838200" y="3585840"/>
            <a:ext cx="10383175" cy="1340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15000"/>
              </a:lnSpc>
              <a:spcAft>
                <a:spcPts val="800"/>
              </a:spcAft>
            </a:pPr>
            <a:endParaRPr lang="fr-BE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BE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Plus rapide et donc beaucoup moins onéreux qu’un audit</a:t>
            </a:r>
            <a:r>
              <a:rPr lang="fr-B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B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fr-B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4C92934-3790-5A95-4070-055B3FB3DEC7}"/>
              </a:ext>
            </a:extLst>
          </p:cNvPr>
          <p:cNvSpPr txBox="1"/>
          <p:nvPr/>
        </p:nvSpPr>
        <p:spPr>
          <a:xfrm>
            <a:off x="838200" y="4960897"/>
            <a:ext cx="10383175" cy="1340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BE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solution vient de l’intérieur du système et rencontre moins de résistances</a:t>
            </a:r>
            <a:endParaRPr lang="fr-BE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B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B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fr-B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CFD06186-9BAF-14F5-5F45-D433E3C11BB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793" y="5998078"/>
            <a:ext cx="1584855" cy="766340"/>
          </a:xfrm>
          <a:prstGeom prst="rect">
            <a:avLst/>
          </a:prstGeom>
          <a:gradFill>
            <a:gsLst>
              <a:gs pos="0">
                <a:schemeClr val="bg2">
                  <a:lumMod val="50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2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</p:spTree>
    <p:extLst>
      <p:ext uri="{BB962C8B-B14F-4D97-AF65-F5344CB8AC3E}">
        <p14:creationId xmlns:p14="http://schemas.microsoft.com/office/powerpoint/2010/main" val="322061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fr-BE" dirty="0"/>
              <a:t>Exemple concret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E7CC81F-052C-9C0E-9655-3B52933E5E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483" y="296845"/>
            <a:ext cx="1537417" cy="128837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13F8765A-260C-73D9-5486-975514D045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0850" y="-284085"/>
            <a:ext cx="3465900" cy="2450237"/>
          </a:xfrm>
          <a:prstGeom prst="rect">
            <a:avLst/>
          </a:prstGeom>
        </p:spPr>
      </p:pic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D942177C-61FD-1854-875B-BE6270069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fr-BE" dirty="0"/>
          </a:p>
          <a:p>
            <a:pPr marL="457200" lvl="1" indent="0">
              <a:buNone/>
            </a:pPr>
            <a:r>
              <a:rPr lang="fr-BE" dirty="0"/>
              <a:t>Mise en pratique:</a:t>
            </a:r>
          </a:p>
          <a:p>
            <a:pPr marL="457200" lvl="1" indent="0">
              <a:buNone/>
            </a:pPr>
            <a:endParaRPr lang="fr-BE" dirty="0"/>
          </a:p>
          <a:p>
            <a:pPr marL="457200" lvl="1" indent="0">
              <a:buNone/>
            </a:pPr>
            <a:endParaRPr lang="fr-BE" dirty="0"/>
          </a:p>
          <a:p>
            <a:pPr marL="457200" lvl="1" indent="0" algn="ctr">
              <a:buNone/>
            </a:pPr>
            <a:r>
              <a:rPr lang="fr-BE" sz="4400" dirty="0"/>
              <a:t>Triangle des Ressources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6D66239-01C0-69DD-ED9B-AF7CBD1ECE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793" y="5998078"/>
            <a:ext cx="1584855" cy="766340"/>
          </a:xfrm>
          <a:prstGeom prst="rect">
            <a:avLst/>
          </a:prstGeom>
          <a:gradFill>
            <a:gsLst>
              <a:gs pos="0">
                <a:schemeClr val="bg2">
                  <a:lumMod val="50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0">
                <a:schemeClr val="bg2">
                  <a:lumMod val="75000"/>
                </a:schemeClr>
              </a:gs>
              <a:gs pos="0">
                <a:schemeClr val="bg2">
                  <a:lumMod val="2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</p:spTree>
    <p:extLst>
      <p:ext uri="{BB962C8B-B14F-4D97-AF65-F5344CB8AC3E}">
        <p14:creationId xmlns:p14="http://schemas.microsoft.com/office/powerpoint/2010/main" val="41115752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Microsoft Office PowerPoint</Application>
  <PresentationFormat>Grand écran</PresentationFormat>
  <Paragraphs>52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Google Sans</vt:lpstr>
      <vt:lpstr>Symbol</vt:lpstr>
      <vt:lpstr>Times New Roman</vt:lpstr>
      <vt:lpstr>Wingdings</vt:lpstr>
      <vt:lpstr>Thème Office</vt:lpstr>
      <vt:lpstr>Les Constellations Systémiques  au secours des problématiques  de l’entreprise </vt:lpstr>
      <vt:lpstr>Qui sommes- nous ?</vt:lpstr>
      <vt:lpstr>Bref historique</vt:lpstr>
      <vt:lpstr>Principes systémiques</vt:lpstr>
      <vt:lpstr>Principes systémiques</vt:lpstr>
      <vt:lpstr>La plus value des constellations</vt:lpstr>
      <vt:lpstr>Exemple concret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Constellations familiales</dc:title>
  <dc:creator>viveo</dc:creator>
  <cp:lastModifiedBy>stacey.buys</cp:lastModifiedBy>
  <cp:revision>40</cp:revision>
  <cp:lastPrinted>2019-05-27T19:45:57Z</cp:lastPrinted>
  <dcterms:created xsi:type="dcterms:W3CDTF">2019-05-27T14:42:29Z</dcterms:created>
  <dcterms:modified xsi:type="dcterms:W3CDTF">2023-05-31T17:20:27Z</dcterms:modified>
</cp:coreProperties>
</file>