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7" r:id="rId4"/>
  </p:sldMasterIdLst>
  <p:notesMasterIdLst>
    <p:notesMasterId r:id="rId40"/>
  </p:notesMasterIdLst>
  <p:sldIdLst>
    <p:sldId id="329" r:id="rId5"/>
    <p:sldId id="320" r:id="rId6"/>
    <p:sldId id="270" r:id="rId7"/>
    <p:sldId id="344" r:id="rId8"/>
    <p:sldId id="345" r:id="rId9"/>
    <p:sldId id="299" r:id="rId10"/>
    <p:sldId id="281" r:id="rId11"/>
    <p:sldId id="328" r:id="rId12"/>
    <p:sldId id="333" r:id="rId13"/>
    <p:sldId id="321" r:id="rId14"/>
    <p:sldId id="322" r:id="rId15"/>
    <p:sldId id="332" r:id="rId16"/>
    <p:sldId id="323" r:id="rId17"/>
    <p:sldId id="338" r:id="rId18"/>
    <p:sldId id="271" r:id="rId19"/>
    <p:sldId id="273" r:id="rId20"/>
    <p:sldId id="274" r:id="rId21"/>
    <p:sldId id="337" r:id="rId22"/>
    <p:sldId id="324" r:id="rId23"/>
    <p:sldId id="334" r:id="rId24"/>
    <p:sldId id="335" r:id="rId25"/>
    <p:sldId id="287" r:id="rId26"/>
    <p:sldId id="282" r:id="rId27"/>
    <p:sldId id="284" r:id="rId28"/>
    <p:sldId id="296" r:id="rId29"/>
    <p:sldId id="297" r:id="rId30"/>
    <p:sldId id="298" r:id="rId31"/>
    <p:sldId id="305" r:id="rId32"/>
    <p:sldId id="339" r:id="rId33"/>
    <p:sldId id="336" r:id="rId34"/>
    <p:sldId id="341" r:id="rId35"/>
    <p:sldId id="342" r:id="rId36"/>
    <p:sldId id="343" r:id="rId37"/>
    <p:sldId id="346" r:id="rId38"/>
    <p:sldId id="34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03E7F19-F046-4734-999B-994F259C3132}">
          <p14:sldIdLst>
            <p14:sldId id="329"/>
            <p14:sldId id="320"/>
            <p14:sldId id="270"/>
            <p14:sldId id="344"/>
            <p14:sldId id="345"/>
            <p14:sldId id="299"/>
            <p14:sldId id="281"/>
            <p14:sldId id="328"/>
            <p14:sldId id="333"/>
            <p14:sldId id="321"/>
            <p14:sldId id="322"/>
            <p14:sldId id="332"/>
            <p14:sldId id="323"/>
            <p14:sldId id="338"/>
            <p14:sldId id="271"/>
            <p14:sldId id="273"/>
            <p14:sldId id="274"/>
            <p14:sldId id="337"/>
            <p14:sldId id="324"/>
            <p14:sldId id="334"/>
            <p14:sldId id="335"/>
            <p14:sldId id="287"/>
            <p14:sldId id="282"/>
            <p14:sldId id="284"/>
            <p14:sldId id="296"/>
            <p14:sldId id="297"/>
            <p14:sldId id="298"/>
            <p14:sldId id="305"/>
            <p14:sldId id="339"/>
            <p14:sldId id="336"/>
            <p14:sldId id="341"/>
            <p14:sldId id="342"/>
            <p14:sldId id="343"/>
            <p14:sldId id="346"/>
            <p14:sldId id="34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ve"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6D"/>
    <a:srgbClr val="CCECFF"/>
    <a:srgbClr val="1FCAE1"/>
    <a:srgbClr val="9E168E"/>
    <a:srgbClr val="FFFFFF"/>
    <a:srgbClr val="FFFFCC"/>
    <a:srgbClr val="A20058"/>
    <a:srgbClr val="700038"/>
    <a:srgbClr val="500025"/>
    <a:srgbClr val="220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10F946-B285-4B9A-8AB4-50D26546964D}" v="7" dt="2023-06-13T16:26:05.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94" autoAdjust="0"/>
    <p:restoredTop sz="94660"/>
  </p:normalViewPr>
  <p:slideViewPr>
    <p:cSldViewPr snapToGrid="0">
      <p:cViewPr varScale="1">
        <p:scale>
          <a:sx n="127" d="100"/>
          <a:sy n="127" d="100"/>
        </p:scale>
        <p:origin x="4956" y="114"/>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25" d="100"/>
          <a:sy n="125" d="100"/>
        </p:scale>
        <p:origin x="-868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Van Est" userId="4a38f717365911cd" providerId="LiveId" clId="{EE5081AD-CEA6-4032-AF79-C13E03E2F815}"/>
    <pc:docChg chg="delSld modSld modSection">
      <pc:chgData name="Patrick Van Est" userId="4a38f717365911cd" providerId="LiveId" clId="{EE5081AD-CEA6-4032-AF79-C13E03E2F815}" dt="2023-06-02T11:11:02.210" v="1" actId="207"/>
      <pc:docMkLst>
        <pc:docMk/>
      </pc:docMkLst>
      <pc:sldChg chg="del">
        <pc:chgData name="Patrick Van Est" userId="4a38f717365911cd" providerId="LiveId" clId="{EE5081AD-CEA6-4032-AF79-C13E03E2F815}" dt="2023-06-02T11:09:13.640" v="0" actId="47"/>
        <pc:sldMkLst>
          <pc:docMk/>
          <pc:sldMk cId="2151362233" sldId="302"/>
        </pc:sldMkLst>
      </pc:sldChg>
      <pc:sldChg chg="modSp mod">
        <pc:chgData name="Patrick Van Est" userId="4a38f717365911cd" providerId="LiveId" clId="{EE5081AD-CEA6-4032-AF79-C13E03E2F815}" dt="2023-06-02T11:11:02.210" v="1" actId="207"/>
        <pc:sldMkLst>
          <pc:docMk/>
          <pc:sldMk cId="1805912503" sldId="329"/>
        </pc:sldMkLst>
        <pc:spChg chg="mod">
          <ac:chgData name="Patrick Van Est" userId="4a38f717365911cd" providerId="LiveId" clId="{EE5081AD-CEA6-4032-AF79-C13E03E2F815}" dt="2023-06-02T11:11:02.210" v="1" actId="207"/>
          <ac:spMkLst>
            <pc:docMk/>
            <pc:sldMk cId="1805912503" sldId="329"/>
            <ac:spMk id="3" creationId="{60558C25-A3F7-F5D6-11A3-D579F151F09E}"/>
          </ac:spMkLst>
        </pc:spChg>
      </pc:sldChg>
    </pc:docChg>
  </pc:docChgLst>
  <pc:docChgLst>
    <pc:chgData name="Patrick Van Est" userId="4a38f717365911cd" providerId="LiveId" clId="{A110F946-B285-4B9A-8AB4-50D26546964D}"/>
    <pc:docChg chg="custSel modSld">
      <pc:chgData name="Patrick Van Est" userId="4a38f717365911cd" providerId="LiveId" clId="{A110F946-B285-4B9A-8AB4-50D26546964D}" dt="2023-06-13T16:31:35.058" v="220" actId="20577"/>
      <pc:docMkLst>
        <pc:docMk/>
      </pc:docMkLst>
      <pc:sldChg chg="modSp mod">
        <pc:chgData name="Patrick Van Est" userId="4a38f717365911cd" providerId="LiveId" clId="{A110F946-B285-4B9A-8AB4-50D26546964D}" dt="2023-06-13T16:25:25.990" v="68" actId="313"/>
        <pc:sldMkLst>
          <pc:docMk/>
          <pc:sldMk cId="670455111" sldId="281"/>
        </pc:sldMkLst>
        <pc:spChg chg="mod">
          <ac:chgData name="Patrick Van Est" userId="4a38f717365911cd" providerId="LiveId" clId="{A110F946-B285-4B9A-8AB4-50D26546964D}" dt="2023-06-13T16:25:25.990" v="68" actId="313"/>
          <ac:spMkLst>
            <pc:docMk/>
            <pc:sldMk cId="670455111" sldId="281"/>
            <ac:spMk id="6" creationId="{00000000-0000-0000-0000-000000000000}"/>
          </ac:spMkLst>
        </pc:spChg>
      </pc:sldChg>
      <pc:sldChg chg="modSp mod">
        <pc:chgData name="Patrick Van Est" userId="4a38f717365911cd" providerId="LiveId" clId="{A110F946-B285-4B9A-8AB4-50D26546964D}" dt="2023-06-13T16:28:47.399" v="169" actId="20577"/>
        <pc:sldMkLst>
          <pc:docMk/>
          <pc:sldMk cId="1412258952" sldId="287"/>
        </pc:sldMkLst>
        <pc:spChg chg="mod">
          <ac:chgData name="Patrick Van Est" userId="4a38f717365911cd" providerId="LiveId" clId="{A110F946-B285-4B9A-8AB4-50D26546964D}" dt="2023-06-13T16:28:47.399" v="169" actId="20577"/>
          <ac:spMkLst>
            <pc:docMk/>
            <pc:sldMk cId="1412258952" sldId="287"/>
            <ac:spMk id="7" creationId="{00000000-0000-0000-0000-000000000000}"/>
          </ac:spMkLst>
        </pc:spChg>
      </pc:sldChg>
      <pc:sldChg chg="modSp mod">
        <pc:chgData name="Patrick Van Est" userId="4a38f717365911cd" providerId="LiveId" clId="{A110F946-B285-4B9A-8AB4-50D26546964D}" dt="2023-06-13T16:30:27.990" v="199" actId="20577"/>
        <pc:sldMkLst>
          <pc:docMk/>
          <pc:sldMk cId="262217276" sldId="298"/>
        </pc:sldMkLst>
        <pc:spChg chg="mod">
          <ac:chgData name="Patrick Van Est" userId="4a38f717365911cd" providerId="LiveId" clId="{A110F946-B285-4B9A-8AB4-50D26546964D}" dt="2023-06-13T16:30:27.990" v="199" actId="20577"/>
          <ac:spMkLst>
            <pc:docMk/>
            <pc:sldMk cId="262217276" sldId="298"/>
            <ac:spMk id="3" creationId="{00000000-0000-0000-0000-000000000000}"/>
          </ac:spMkLst>
        </pc:spChg>
      </pc:sldChg>
      <pc:sldChg chg="addSp delSp modSp mod">
        <pc:chgData name="Patrick Van Est" userId="4a38f717365911cd" providerId="LiveId" clId="{A110F946-B285-4B9A-8AB4-50D26546964D}" dt="2023-06-13T16:24:19.158" v="58" actId="14100"/>
        <pc:sldMkLst>
          <pc:docMk/>
          <pc:sldMk cId="187110128" sldId="320"/>
        </pc:sldMkLst>
        <pc:spChg chg="mod">
          <ac:chgData name="Patrick Van Est" userId="4a38f717365911cd" providerId="LiveId" clId="{A110F946-B285-4B9A-8AB4-50D26546964D}" dt="2023-06-13T16:19:38.539" v="3" actId="113"/>
          <ac:spMkLst>
            <pc:docMk/>
            <pc:sldMk cId="187110128" sldId="320"/>
            <ac:spMk id="2" creationId="{F2865EEF-8587-752D-02A5-CC8F7B84C516}"/>
          </ac:spMkLst>
        </pc:spChg>
        <pc:spChg chg="mod">
          <ac:chgData name="Patrick Van Est" userId="4a38f717365911cd" providerId="LiveId" clId="{A110F946-B285-4B9A-8AB4-50D26546964D}" dt="2023-06-13T16:21:32.777" v="34" actId="1076"/>
          <ac:spMkLst>
            <pc:docMk/>
            <pc:sldMk cId="187110128" sldId="320"/>
            <ac:spMk id="14" creationId="{B63F54A2-21B7-0744-A089-403052D7C8D3}"/>
          </ac:spMkLst>
        </pc:spChg>
        <pc:spChg chg="add mod ord">
          <ac:chgData name="Patrick Van Est" userId="4a38f717365911cd" providerId="LiveId" clId="{A110F946-B285-4B9A-8AB4-50D26546964D}" dt="2023-06-13T16:21:08.694" v="24" actId="14100"/>
          <ac:spMkLst>
            <pc:docMk/>
            <pc:sldMk cId="187110128" sldId="320"/>
            <ac:spMk id="17" creationId="{484597CC-2BD3-18AA-99AE-2612ED7063FD}"/>
          </ac:spMkLst>
        </pc:spChg>
        <pc:picChg chg="mod">
          <ac:chgData name="Patrick Van Est" userId="4a38f717365911cd" providerId="LiveId" clId="{A110F946-B285-4B9A-8AB4-50D26546964D}" dt="2023-06-13T16:24:14.090" v="56" actId="1076"/>
          <ac:picMkLst>
            <pc:docMk/>
            <pc:sldMk cId="187110128" sldId="320"/>
            <ac:picMk id="3" creationId="{CE9C5A23-B674-D701-1AF5-5E2434E0904C}"/>
          </ac:picMkLst>
        </pc:picChg>
        <pc:picChg chg="mod">
          <ac:chgData name="Patrick Van Est" userId="4a38f717365911cd" providerId="LiveId" clId="{A110F946-B285-4B9A-8AB4-50D26546964D}" dt="2023-06-13T16:21:18.195" v="29" actId="1076"/>
          <ac:picMkLst>
            <pc:docMk/>
            <pc:sldMk cId="187110128" sldId="320"/>
            <ac:picMk id="4" creationId="{EF6C6491-8EA7-325A-9AD6-E5167E8F579B}"/>
          </ac:picMkLst>
        </pc:picChg>
        <pc:picChg chg="mod">
          <ac:chgData name="Patrick Van Est" userId="4a38f717365911cd" providerId="LiveId" clId="{A110F946-B285-4B9A-8AB4-50D26546964D}" dt="2023-06-13T16:21:28.695" v="33" actId="1076"/>
          <ac:picMkLst>
            <pc:docMk/>
            <pc:sldMk cId="187110128" sldId="320"/>
            <ac:picMk id="5" creationId="{831CA2C6-3EDD-01C7-CB01-1C453766A379}"/>
          </ac:picMkLst>
        </pc:picChg>
        <pc:picChg chg="mod">
          <ac:chgData name="Patrick Van Est" userId="4a38f717365911cd" providerId="LiveId" clId="{A110F946-B285-4B9A-8AB4-50D26546964D}" dt="2023-06-13T16:21:40.713" v="35" actId="1076"/>
          <ac:picMkLst>
            <pc:docMk/>
            <pc:sldMk cId="187110128" sldId="320"/>
            <ac:picMk id="7" creationId="{CE4D9615-9058-E9FF-0242-5DF20A8007B6}"/>
          </ac:picMkLst>
        </pc:picChg>
        <pc:picChg chg="del mod">
          <ac:chgData name="Patrick Van Est" userId="4a38f717365911cd" providerId="LiveId" clId="{A110F946-B285-4B9A-8AB4-50D26546964D}" dt="2023-06-13T16:23:36.204" v="44" actId="478"/>
          <ac:picMkLst>
            <pc:docMk/>
            <pc:sldMk cId="187110128" sldId="320"/>
            <ac:picMk id="8" creationId="{ECB0BA25-60B3-4C9C-DA5B-EAECA1D6D3A7}"/>
          </ac:picMkLst>
        </pc:picChg>
        <pc:picChg chg="mod">
          <ac:chgData name="Patrick Van Est" userId="4a38f717365911cd" providerId="LiveId" clId="{A110F946-B285-4B9A-8AB4-50D26546964D}" dt="2023-06-13T16:23:50.034" v="51" actId="1076"/>
          <ac:picMkLst>
            <pc:docMk/>
            <pc:sldMk cId="187110128" sldId="320"/>
            <ac:picMk id="9" creationId="{BEAF0B76-C9CC-78AE-E491-EC5A9D5A22CC}"/>
          </ac:picMkLst>
        </pc:picChg>
        <pc:picChg chg="mod">
          <ac:chgData name="Patrick Van Est" userId="4a38f717365911cd" providerId="LiveId" clId="{A110F946-B285-4B9A-8AB4-50D26546964D}" dt="2023-06-13T16:24:19.158" v="58" actId="14100"/>
          <ac:picMkLst>
            <pc:docMk/>
            <pc:sldMk cId="187110128" sldId="320"/>
            <ac:picMk id="11" creationId="{18CD7630-7DD8-EA0E-B607-645E70CB1DE5}"/>
          </ac:picMkLst>
        </pc:picChg>
        <pc:picChg chg="mod modCrop">
          <ac:chgData name="Patrick Van Est" userId="4a38f717365911cd" providerId="LiveId" clId="{A110F946-B285-4B9A-8AB4-50D26546964D}" dt="2023-06-13T16:19:20.823" v="0" actId="732"/>
          <ac:picMkLst>
            <pc:docMk/>
            <pc:sldMk cId="187110128" sldId="320"/>
            <ac:picMk id="12" creationId="{516BE5BA-4454-C6B6-2C19-C8B1BA5A133B}"/>
          </ac:picMkLst>
        </pc:picChg>
        <pc:picChg chg="mod">
          <ac:chgData name="Patrick Van Est" userId="4a38f717365911cd" providerId="LiveId" clId="{A110F946-B285-4B9A-8AB4-50D26546964D}" dt="2023-06-13T16:23:52.314" v="52" actId="1076"/>
          <ac:picMkLst>
            <pc:docMk/>
            <pc:sldMk cId="187110128" sldId="320"/>
            <ac:picMk id="15" creationId="{9EB48450-816A-4A77-8F50-9D1989B0981B}"/>
          </ac:picMkLst>
        </pc:picChg>
        <pc:picChg chg="mod">
          <ac:chgData name="Patrick Van Est" userId="4a38f717365911cd" providerId="LiveId" clId="{A110F946-B285-4B9A-8AB4-50D26546964D}" dt="2023-06-13T16:19:22.886" v="1" actId="1076"/>
          <ac:picMkLst>
            <pc:docMk/>
            <pc:sldMk cId="187110128" sldId="320"/>
            <ac:picMk id="16" creationId="{F85842EF-28B6-EBB3-75D3-4DD8D8BD1C5E}"/>
          </ac:picMkLst>
        </pc:picChg>
        <pc:picChg chg="add del mod">
          <ac:chgData name="Patrick Van Est" userId="4a38f717365911cd" providerId="LiveId" clId="{A110F946-B285-4B9A-8AB4-50D26546964D}" dt="2023-06-13T16:22:35.010" v="39" actId="478"/>
          <ac:picMkLst>
            <pc:docMk/>
            <pc:sldMk cId="187110128" sldId="320"/>
            <ac:picMk id="26" creationId="{281F9BB3-2205-F299-904B-1DC0574118F6}"/>
          </ac:picMkLst>
        </pc:picChg>
        <pc:picChg chg="mod">
          <ac:chgData name="Patrick Van Est" userId="4a38f717365911cd" providerId="LiveId" clId="{A110F946-B285-4B9A-8AB4-50D26546964D}" dt="2023-06-13T16:23:59.886" v="54" actId="1076"/>
          <ac:picMkLst>
            <pc:docMk/>
            <pc:sldMk cId="187110128" sldId="320"/>
            <ac:picMk id="27" creationId="{ED5CBE80-DCF8-EF58-54B2-7150ED9D2624}"/>
          </ac:picMkLst>
        </pc:picChg>
        <pc:picChg chg="mod">
          <ac:chgData name="Patrick Van Est" userId="4a38f717365911cd" providerId="LiveId" clId="{A110F946-B285-4B9A-8AB4-50D26546964D}" dt="2023-06-13T16:21:20.811" v="30" actId="1076"/>
          <ac:picMkLst>
            <pc:docMk/>
            <pc:sldMk cId="187110128" sldId="320"/>
            <ac:picMk id="28" creationId="{2CB14AA0-D30C-F5E2-7893-22F63F5D9E7A}"/>
          </ac:picMkLst>
        </pc:picChg>
        <pc:picChg chg="mod">
          <ac:chgData name="Patrick Van Est" userId="4a38f717365911cd" providerId="LiveId" clId="{A110F946-B285-4B9A-8AB4-50D26546964D}" dt="2023-06-13T16:21:23.417" v="31" actId="14100"/>
          <ac:picMkLst>
            <pc:docMk/>
            <pc:sldMk cId="187110128" sldId="320"/>
            <ac:picMk id="29" creationId="{55189490-76F9-C734-ED97-1A2FA4AC9A1F}"/>
          </ac:picMkLst>
        </pc:picChg>
        <pc:picChg chg="add del mod">
          <ac:chgData name="Patrick Van Est" userId="4a38f717365911cd" providerId="LiveId" clId="{A110F946-B285-4B9A-8AB4-50D26546964D}" dt="2023-06-13T16:23:00.388" v="42" actId="478"/>
          <ac:picMkLst>
            <pc:docMk/>
            <pc:sldMk cId="187110128" sldId="320"/>
            <ac:picMk id="30" creationId="{2925C88B-8578-1938-A7C8-9A8A8BAECD02}"/>
          </ac:picMkLst>
        </pc:picChg>
        <pc:picChg chg="add mod">
          <ac:chgData name="Patrick Van Est" userId="4a38f717365911cd" providerId="LiveId" clId="{A110F946-B285-4B9A-8AB4-50D26546964D}" dt="2023-06-13T16:23:44.748" v="48" actId="1076"/>
          <ac:picMkLst>
            <pc:docMk/>
            <pc:sldMk cId="187110128" sldId="320"/>
            <ac:picMk id="31" creationId="{7AA49064-1D1A-8C74-A19C-328431135166}"/>
          </ac:picMkLst>
        </pc:picChg>
      </pc:sldChg>
      <pc:sldChg chg="modSp mod">
        <pc:chgData name="Patrick Van Est" userId="4a38f717365911cd" providerId="LiveId" clId="{A110F946-B285-4B9A-8AB4-50D26546964D}" dt="2023-06-13T16:25:47.019" v="70" actId="1076"/>
        <pc:sldMkLst>
          <pc:docMk/>
          <pc:sldMk cId="4205160406" sldId="321"/>
        </pc:sldMkLst>
        <pc:spChg chg="mod">
          <ac:chgData name="Patrick Van Est" userId="4a38f717365911cd" providerId="LiveId" clId="{A110F946-B285-4B9A-8AB4-50D26546964D}" dt="2023-06-13T16:25:47.019" v="70" actId="1076"/>
          <ac:spMkLst>
            <pc:docMk/>
            <pc:sldMk cId="4205160406" sldId="321"/>
            <ac:spMk id="6" creationId="{00000000-0000-0000-0000-000000000000}"/>
          </ac:spMkLst>
        </pc:spChg>
      </pc:sldChg>
      <pc:sldChg chg="addSp modSp mod">
        <pc:chgData name="Patrick Van Est" userId="4a38f717365911cd" providerId="LiveId" clId="{A110F946-B285-4B9A-8AB4-50D26546964D}" dt="2023-06-13T16:27:07.484" v="157" actId="1076"/>
        <pc:sldMkLst>
          <pc:docMk/>
          <pc:sldMk cId="4108973013" sldId="332"/>
        </pc:sldMkLst>
        <pc:spChg chg="add mod">
          <ac:chgData name="Patrick Van Est" userId="4a38f717365911cd" providerId="LiveId" clId="{A110F946-B285-4B9A-8AB4-50D26546964D}" dt="2023-06-13T16:27:07.484" v="157" actId="1076"/>
          <ac:spMkLst>
            <pc:docMk/>
            <pc:sldMk cId="4108973013" sldId="332"/>
            <ac:spMk id="3" creationId="{4FF8EABC-BC78-3338-9E4D-1407BC7CA5D7}"/>
          </ac:spMkLst>
        </pc:spChg>
      </pc:sldChg>
      <pc:sldChg chg="modSp mod">
        <pc:chgData name="Patrick Van Est" userId="4a38f717365911cd" providerId="LiveId" clId="{A110F946-B285-4B9A-8AB4-50D26546964D}" dt="2023-06-13T16:25:43.381" v="69" actId="1076"/>
        <pc:sldMkLst>
          <pc:docMk/>
          <pc:sldMk cId="3469804113" sldId="333"/>
        </pc:sldMkLst>
        <pc:spChg chg="mod">
          <ac:chgData name="Patrick Van Est" userId="4a38f717365911cd" providerId="LiveId" clId="{A110F946-B285-4B9A-8AB4-50D26546964D}" dt="2023-06-13T16:25:43.381" v="69" actId="1076"/>
          <ac:spMkLst>
            <pc:docMk/>
            <pc:sldMk cId="3469804113" sldId="333"/>
            <ac:spMk id="6" creationId="{00000000-0000-0000-0000-000000000000}"/>
          </ac:spMkLst>
        </pc:spChg>
      </pc:sldChg>
      <pc:sldChg chg="modSp mod">
        <pc:chgData name="Patrick Van Est" userId="4a38f717365911cd" providerId="LiveId" clId="{A110F946-B285-4B9A-8AB4-50D26546964D}" dt="2023-06-13T16:27:28.746" v="158" actId="1076"/>
        <pc:sldMkLst>
          <pc:docMk/>
          <pc:sldMk cId="2423398591" sldId="338"/>
        </pc:sldMkLst>
        <pc:spChg chg="mod">
          <ac:chgData name="Patrick Van Est" userId="4a38f717365911cd" providerId="LiveId" clId="{A110F946-B285-4B9A-8AB4-50D26546964D}" dt="2023-06-13T16:27:28.746" v="158" actId="1076"/>
          <ac:spMkLst>
            <pc:docMk/>
            <pc:sldMk cId="2423398591" sldId="338"/>
            <ac:spMk id="3" creationId="{E5FBEC0B-479E-7BC3-6BF4-B943AD1A03D8}"/>
          </ac:spMkLst>
        </pc:spChg>
      </pc:sldChg>
      <pc:sldChg chg="modSp mod">
        <pc:chgData name="Patrick Van Est" userId="4a38f717365911cd" providerId="LiveId" clId="{A110F946-B285-4B9A-8AB4-50D26546964D}" dt="2023-06-13T16:31:35.058" v="220" actId="20577"/>
        <pc:sldMkLst>
          <pc:docMk/>
          <pc:sldMk cId="2630970926" sldId="343"/>
        </pc:sldMkLst>
        <pc:spChg chg="mod">
          <ac:chgData name="Patrick Van Est" userId="4a38f717365911cd" providerId="LiveId" clId="{A110F946-B285-4B9A-8AB4-50D26546964D}" dt="2023-06-13T16:31:35.058" v="220" actId="20577"/>
          <ac:spMkLst>
            <pc:docMk/>
            <pc:sldMk cId="2630970926" sldId="343"/>
            <ac:spMk id="3" creationId="{62276884-7457-AC4F-396C-33233BC35492}"/>
          </ac:spMkLst>
        </pc:spChg>
      </pc:sldChg>
      <pc:sldChg chg="modSp mod">
        <pc:chgData name="Patrick Van Est" userId="4a38f717365911cd" providerId="LiveId" clId="{A110F946-B285-4B9A-8AB4-50D26546964D}" dt="2023-06-13T16:24:52.949" v="63" actId="20577"/>
        <pc:sldMkLst>
          <pc:docMk/>
          <pc:sldMk cId="655063855" sldId="344"/>
        </pc:sldMkLst>
        <pc:spChg chg="mod">
          <ac:chgData name="Patrick Van Est" userId="4a38f717365911cd" providerId="LiveId" clId="{A110F946-B285-4B9A-8AB4-50D26546964D}" dt="2023-06-13T16:24:52.949" v="63" actId="20577"/>
          <ac:spMkLst>
            <pc:docMk/>
            <pc:sldMk cId="655063855" sldId="344"/>
            <ac:spMk id="2" creationId="{CC5DB3C1-6CF0-1136-4650-6D74B8EDBD23}"/>
          </ac:spMkLst>
        </pc:spChg>
        <pc:picChg chg="mod">
          <ac:chgData name="Patrick Van Est" userId="4a38f717365911cd" providerId="LiveId" clId="{A110F946-B285-4B9A-8AB4-50D26546964D}" dt="2023-06-13T16:24:48.493" v="60" actId="1076"/>
          <ac:picMkLst>
            <pc:docMk/>
            <pc:sldMk cId="655063855" sldId="344"/>
            <ac:picMk id="7" creationId="{B5D0CA1E-38DB-CDA1-CE5D-18646DB045B9}"/>
          </ac:picMkLst>
        </pc:picChg>
      </pc:sldChg>
      <pc:sldChg chg="modSp">
        <pc:chgData name="Patrick Van Est" userId="4a38f717365911cd" providerId="LiveId" clId="{A110F946-B285-4B9A-8AB4-50D26546964D}" dt="2023-06-13T16:25:06.217" v="64" actId="1440"/>
        <pc:sldMkLst>
          <pc:docMk/>
          <pc:sldMk cId="3990928891" sldId="345"/>
        </pc:sldMkLst>
        <pc:picChg chg="mod">
          <ac:chgData name="Patrick Van Est" userId="4a38f717365911cd" providerId="LiveId" clId="{A110F946-B285-4B9A-8AB4-50D26546964D}" dt="2023-06-13T16:25:06.217" v="64" actId="1440"/>
          <ac:picMkLst>
            <pc:docMk/>
            <pc:sldMk cId="3990928891" sldId="345"/>
            <ac:picMk id="6" creationId="{E97FADA6-2D5B-7398-CB30-AFCABD7E037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F1BB4-9E1E-461E-B63A-9CD8A30544DE}" type="datetimeFigureOut">
              <a:rPr lang="fr-BE" smtClean="0"/>
              <a:t>13-06-23</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001B5-A86D-4F22-AB4E-3A273DA63973}" type="slidenum">
              <a:rPr lang="fr-BE" smtClean="0"/>
              <a:t>‹#›</a:t>
            </a:fld>
            <a:endParaRPr lang="fr-BE"/>
          </a:p>
        </p:txBody>
      </p:sp>
    </p:spTree>
    <p:extLst>
      <p:ext uri="{BB962C8B-B14F-4D97-AF65-F5344CB8AC3E}">
        <p14:creationId xmlns:p14="http://schemas.microsoft.com/office/powerpoint/2010/main" val="250312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47001B5-A86D-4F22-AB4E-3A273DA63973}" type="slidenum">
              <a:rPr lang="fr-BE" smtClean="0"/>
              <a:t>9</a:t>
            </a:fld>
            <a:endParaRPr lang="fr-BE"/>
          </a:p>
        </p:txBody>
      </p:sp>
    </p:spTree>
    <p:extLst>
      <p:ext uri="{BB962C8B-B14F-4D97-AF65-F5344CB8AC3E}">
        <p14:creationId xmlns:p14="http://schemas.microsoft.com/office/powerpoint/2010/main" val="510142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47001B5-A86D-4F22-AB4E-3A273DA63973}" type="slidenum">
              <a:rPr lang="fr-BE" smtClean="0"/>
              <a:t>10</a:t>
            </a:fld>
            <a:endParaRPr lang="fr-BE"/>
          </a:p>
        </p:txBody>
      </p:sp>
    </p:spTree>
    <p:extLst>
      <p:ext uri="{BB962C8B-B14F-4D97-AF65-F5344CB8AC3E}">
        <p14:creationId xmlns:p14="http://schemas.microsoft.com/office/powerpoint/2010/main" val="3910782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47001B5-A86D-4F22-AB4E-3A273DA63973}" type="slidenum">
              <a:rPr lang="fr-BE" smtClean="0"/>
              <a:t>11</a:t>
            </a:fld>
            <a:endParaRPr lang="fr-BE"/>
          </a:p>
        </p:txBody>
      </p:sp>
    </p:spTree>
    <p:extLst>
      <p:ext uri="{BB962C8B-B14F-4D97-AF65-F5344CB8AC3E}">
        <p14:creationId xmlns:p14="http://schemas.microsoft.com/office/powerpoint/2010/main" val="324131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47001B5-A86D-4F22-AB4E-3A273DA63973}" type="slidenum">
              <a:rPr lang="fr-BE" smtClean="0"/>
              <a:t>13</a:t>
            </a:fld>
            <a:endParaRPr lang="fr-BE"/>
          </a:p>
        </p:txBody>
      </p:sp>
    </p:spTree>
    <p:extLst>
      <p:ext uri="{BB962C8B-B14F-4D97-AF65-F5344CB8AC3E}">
        <p14:creationId xmlns:p14="http://schemas.microsoft.com/office/powerpoint/2010/main" val="1240962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47001B5-A86D-4F22-AB4E-3A273DA63973}" type="slidenum">
              <a:rPr lang="fr-BE" smtClean="0"/>
              <a:t>14</a:t>
            </a:fld>
            <a:endParaRPr lang="fr-BE"/>
          </a:p>
        </p:txBody>
      </p:sp>
    </p:spTree>
    <p:extLst>
      <p:ext uri="{BB962C8B-B14F-4D97-AF65-F5344CB8AC3E}">
        <p14:creationId xmlns:p14="http://schemas.microsoft.com/office/powerpoint/2010/main" val="1610508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fr-FR"/>
              <a:t>Modifiez le style du titre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4274912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fr-FR"/>
              <a:t>Modifiez le style du titre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1713161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2477803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9A4B1475-1F09-4A5C-AF1C-D2F120D3874F}" type="slidenum">
              <a:rPr lang="fr-BE" smtClean="0"/>
              <a:t>‹#›</a:t>
            </a:fld>
            <a:endParaRPr lang="fr-BE"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19704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1190612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fr-FR"/>
              <a:t>Modifiez le style du titre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4" name="Footer Placeholder 3"/>
          <p:cNvSpPr>
            <a:spLocks noGrp="1"/>
          </p:cNvSpPr>
          <p:nvPr>
            <p:ph type="ftr" sz="quarter" idx="11"/>
          </p:nvPr>
        </p:nvSpPr>
        <p:spPr/>
        <p:txBody>
          <a:bodyPr/>
          <a:lstStyle/>
          <a:p>
            <a:endParaRPr lang="fr-BE" dirty="0"/>
          </a:p>
        </p:txBody>
      </p:sp>
      <p:sp>
        <p:nvSpPr>
          <p:cNvPr id="5" name="Slide Number Placeholder 4"/>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1350916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fr-FR"/>
              <a:t>Modifiez le style du titre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4" name="Footer Placeholder 3"/>
          <p:cNvSpPr>
            <a:spLocks noGrp="1"/>
          </p:cNvSpPr>
          <p:nvPr>
            <p:ph type="ftr" sz="quarter" idx="11"/>
          </p:nvPr>
        </p:nvSpPr>
        <p:spPr/>
        <p:txBody>
          <a:bodyPr/>
          <a:lstStyle/>
          <a:p>
            <a:endParaRPr lang="fr-BE" dirty="0"/>
          </a:p>
        </p:txBody>
      </p:sp>
      <p:sp>
        <p:nvSpPr>
          <p:cNvPr id="5" name="Slide Number Placeholder 4"/>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2499842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2038530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293984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5_En-tête de section">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203035" y="6356353"/>
            <a:ext cx="2743200" cy="365125"/>
          </a:xfrm>
        </p:spPr>
        <p:txBody>
          <a:bodyPr/>
          <a:lstStyle>
            <a:lvl1pPr>
              <a:defRPr sz="1000"/>
            </a:lvl1pPr>
          </a:lstStyle>
          <a:p>
            <a:fld id="{8D8BFA2F-0A62-4AC6-AEDD-2FC00FEBDA4A}" type="datetimeFigureOut">
              <a:rPr lang="fr-BE" smtClean="0"/>
              <a:t>13-06-23</a:t>
            </a:fld>
            <a:endParaRPr lang="fr-BE" dirty="0"/>
          </a:p>
        </p:txBody>
      </p:sp>
      <p:sp>
        <p:nvSpPr>
          <p:cNvPr id="8" name="Slide Number Placeholder 5"/>
          <p:cNvSpPr>
            <a:spLocks noGrp="1"/>
          </p:cNvSpPr>
          <p:nvPr>
            <p:ph type="sldNum" sz="quarter" idx="12"/>
          </p:nvPr>
        </p:nvSpPr>
        <p:spPr>
          <a:xfrm>
            <a:off x="9067919" y="6356353"/>
            <a:ext cx="2743200" cy="365125"/>
          </a:xfrm>
        </p:spPr>
        <p:txBody>
          <a:bodyPr/>
          <a:lstStyle>
            <a:lvl1pPr>
              <a:defRPr sz="1000">
                <a:solidFill>
                  <a:schemeClr val="bg2">
                    <a:lumMod val="65000"/>
                  </a:schemeClr>
                </a:solidFill>
              </a:defRPr>
            </a:lvl1pPr>
          </a:lstStyle>
          <a:p>
            <a:fld id="{9A4B1475-1F09-4A5C-AF1C-D2F120D3874F}" type="slidenum">
              <a:rPr lang="fr-BE" smtClean="0"/>
              <a:t>‹#›</a:t>
            </a:fld>
            <a:endParaRPr lang="fr-BE" dirty="0"/>
          </a:p>
        </p:txBody>
      </p:sp>
      <p:sp>
        <p:nvSpPr>
          <p:cNvPr id="12" name="Title 1"/>
          <p:cNvSpPr>
            <a:spLocks noGrp="1"/>
          </p:cNvSpPr>
          <p:nvPr>
            <p:ph type="ctrTitle" hasCustomPrompt="1"/>
          </p:nvPr>
        </p:nvSpPr>
        <p:spPr>
          <a:xfrm>
            <a:off x="4717162" y="1120235"/>
            <a:ext cx="7093957" cy="1470566"/>
          </a:xfrm>
        </p:spPr>
        <p:txBody>
          <a:bodyPr anchor="ctr" anchorCtr="0">
            <a:normAutofit/>
          </a:bodyPr>
          <a:lstStyle>
            <a:lvl1pPr algn="l">
              <a:defRPr lang="en-US" sz="4800" b="0" kern="1200" spc="-150" dirty="0">
                <a:solidFill>
                  <a:srgbClr val="00A9A9"/>
                </a:solidFill>
                <a:latin typeface="+mn-lt"/>
                <a:ea typeface="Arial" charset="0"/>
                <a:cs typeface="Arial" charset="0"/>
              </a:defRPr>
            </a:lvl1pPr>
          </a:lstStyle>
          <a:p>
            <a:r>
              <a:rPr lang="fr-FR" dirty="0"/>
              <a:t>CLIQUEZ ET MODIFIEZ LE TITRE</a:t>
            </a:r>
            <a:endParaRPr lang="en-US" dirty="0"/>
          </a:p>
        </p:txBody>
      </p:sp>
      <p:sp>
        <p:nvSpPr>
          <p:cNvPr id="14" name="Footer Placeholder 4"/>
          <p:cNvSpPr>
            <a:spLocks noGrp="1"/>
          </p:cNvSpPr>
          <p:nvPr>
            <p:ph type="ftr" sz="quarter" idx="11"/>
          </p:nvPr>
        </p:nvSpPr>
        <p:spPr>
          <a:xfrm>
            <a:off x="4038601" y="6356353"/>
            <a:ext cx="4114800" cy="365125"/>
          </a:xfrm>
        </p:spPr>
        <p:txBody>
          <a:bodyPr/>
          <a:lstStyle>
            <a:lvl1pPr>
              <a:defRPr lang="fr-FR" sz="1000" kern="1200" dirty="0">
                <a:solidFill>
                  <a:schemeClr val="bg2">
                    <a:lumMod val="65000"/>
                  </a:schemeClr>
                </a:solidFill>
                <a:latin typeface="Arial" charset="0"/>
                <a:ea typeface="Arial" charset="0"/>
                <a:cs typeface="Arial" charset="0"/>
              </a:defRPr>
            </a:lvl1pPr>
          </a:lstStyle>
          <a:p>
            <a:endParaRPr lang="fr-BE" dirty="0"/>
          </a:p>
        </p:txBody>
      </p:sp>
      <p:sp>
        <p:nvSpPr>
          <p:cNvPr id="9" name="Text Placeholder 2"/>
          <p:cNvSpPr>
            <a:spLocks noGrp="1"/>
          </p:cNvSpPr>
          <p:nvPr>
            <p:ph type="body" sz="quarter" idx="13"/>
          </p:nvPr>
        </p:nvSpPr>
        <p:spPr>
          <a:xfrm>
            <a:off x="4717692" y="2676525"/>
            <a:ext cx="7093415" cy="3457575"/>
          </a:xfrm>
        </p:spPr>
        <p:txBody>
          <a:bodyPr>
            <a:normAutofit/>
          </a:bodyPr>
          <a:lstStyle>
            <a:lvl1pPr marL="0" indent="0">
              <a:buNone/>
              <a:defRPr sz="2400">
                <a:solidFill>
                  <a:schemeClr val="tx2"/>
                </a:solidFill>
              </a:defRPr>
            </a:lvl1pPr>
            <a:lvl2pPr marL="271463" indent="0">
              <a:buNone/>
              <a:defRPr/>
            </a:lvl2pPr>
            <a:lvl3pPr marL="490538" indent="0">
              <a:buNone/>
              <a:defRPr/>
            </a:lvl3pPr>
            <a:lvl4pPr marL="1371600" indent="0">
              <a:buNone/>
              <a:defRPr/>
            </a:lvl4pPr>
            <a:lvl5pPr marL="1828800" indent="0">
              <a:buNone/>
              <a:defRPr/>
            </a:lvl5pPr>
          </a:lstStyle>
          <a:p>
            <a:pPr lvl="0"/>
            <a:r>
              <a:rPr lang="fr-FR"/>
              <a:t>Modifier les styles du texte du masque</a:t>
            </a:r>
          </a:p>
        </p:txBody>
      </p:sp>
    </p:spTree>
    <p:extLst>
      <p:ext uri="{BB962C8B-B14F-4D97-AF65-F5344CB8AC3E}">
        <p14:creationId xmlns:p14="http://schemas.microsoft.com/office/powerpoint/2010/main" val="2063432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215388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175483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424910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8" name="Footer Placeholder 7"/>
          <p:cNvSpPr>
            <a:spLocks noGrp="1"/>
          </p:cNvSpPr>
          <p:nvPr>
            <p:ph type="ftr" sz="quarter" idx="11"/>
          </p:nvPr>
        </p:nvSpPr>
        <p:spPr/>
        <p:txBody>
          <a:bodyPr/>
          <a:lstStyle/>
          <a:p>
            <a:endParaRPr lang="fr-BE" dirty="0"/>
          </a:p>
        </p:txBody>
      </p:sp>
      <p:sp>
        <p:nvSpPr>
          <p:cNvPr id="9" name="Slide Number Placeholder 8"/>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2576889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4" name="Footer Placeholder 3"/>
          <p:cNvSpPr>
            <a:spLocks noGrp="1"/>
          </p:cNvSpPr>
          <p:nvPr>
            <p:ph type="ftr" sz="quarter" idx="11"/>
          </p:nvPr>
        </p:nvSpPr>
        <p:spPr/>
        <p:txBody>
          <a:bodyPr/>
          <a:lstStyle/>
          <a:p>
            <a:endParaRPr lang="fr-BE" dirty="0"/>
          </a:p>
        </p:txBody>
      </p:sp>
      <p:sp>
        <p:nvSpPr>
          <p:cNvPr id="5" name="Slide Number Placeholder 4"/>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3873240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3" name="Footer Placeholder 2"/>
          <p:cNvSpPr>
            <a:spLocks noGrp="1"/>
          </p:cNvSpPr>
          <p:nvPr>
            <p:ph type="ftr" sz="quarter" idx="11"/>
          </p:nvPr>
        </p:nvSpPr>
        <p:spPr/>
        <p:txBody>
          <a:bodyPr/>
          <a:lstStyle/>
          <a:p>
            <a:endParaRPr lang="fr-BE" dirty="0"/>
          </a:p>
        </p:txBody>
      </p:sp>
      <p:sp>
        <p:nvSpPr>
          <p:cNvPr id="4" name="Slide Number Placeholder 3"/>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216883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4161009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D8BFA2F-0A62-4AC6-AEDD-2FC00FEBDA4A}" type="datetimeFigureOut">
              <a:rPr lang="fr-BE" smtClean="0"/>
              <a:t>13-06-23</a:t>
            </a:fld>
            <a:endParaRPr lang="fr-BE"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4B1475-1F09-4A5C-AF1C-D2F120D3874F}" type="slidenum">
              <a:rPr lang="fr-BE" smtClean="0"/>
              <a:t>‹#›</a:t>
            </a:fld>
            <a:endParaRPr lang="fr-BE" dirty="0"/>
          </a:p>
        </p:txBody>
      </p:sp>
    </p:spTree>
    <p:extLst>
      <p:ext uri="{BB962C8B-B14F-4D97-AF65-F5344CB8AC3E}">
        <p14:creationId xmlns:p14="http://schemas.microsoft.com/office/powerpoint/2010/main" val="3178046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D8BFA2F-0A62-4AC6-AEDD-2FC00FEBDA4A}" type="datetimeFigureOut">
              <a:rPr lang="fr-BE" smtClean="0"/>
              <a:t>13-06-23</a:t>
            </a:fld>
            <a:endParaRPr lang="fr-BE"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fr-BE"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A4B1475-1F09-4A5C-AF1C-D2F120D3874F}" type="slidenum">
              <a:rPr lang="fr-BE" smtClean="0"/>
              <a:t>‹#›</a:t>
            </a:fld>
            <a:endParaRPr lang="fr-BE" dirty="0"/>
          </a:p>
        </p:txBody>
      </p:sp>
    </p:spTree>
    <p:extLst>
      <p:ext uri="{BB962C8B-B14F-4D97-AF65-F5344CB8AC3E}">
        <p14:creationId xmlns:p14="http://schemas.microsoft.com/office/powerpoint/2010/main" val="1250267206"/>
      </p:ext>
    </p:extLst>
  </p:cSld>
  <p:clrMap bg1="dk1" tx1="lt1" bg2="dk2"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jpeg"/><Relationship Id="rId3" Type="http://schemas.openxmlformats.org/officeDocument/2006/relationships/image" Target="../media/image8.png"/><Relationship Id="rId7" Type="http://schemas.openxmlformats.org/officeDocument/2006/relationships/image" Target="../media/image12.jp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image" Target="../media/image7.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1.wdp"/><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0558C25-A3F7-F5D6-11A3-D579F151F09E}"/>
              </a:ext>
            </a:extLst>
          </p:cNvPr>
          <p:cNvSpPr>
            <a:spLocks noGrp="1"/>
          </p:cNvSpPr>
          <p:nvPr>
            <p:ph type="body" sz="quarter" idx="13"/>
          </p:nvPr>
        </p:nvSpPr>
        <p:spPr>
          <a:xfrm>
            <a:off x="0" y="1771456"/>
            <a:ext cx="12192000" cy="2771872"/>
          </a:xfrm>
        </p:spPr>
        <p:txBody>
          <a:bodyPr>
            <a:normAutofit/>
          </a:bodyPr>
          <a:lstStyle/>
          <a:p>
            <a:pPr algn="just"/>
            <a:endParaRPr lang="fr-FR" dirty="0">
              <a:effectLst/>
            </a:endParaRPr>
          </a:p>
          <a:p>
            <a:pPr algn="ctr"/>
            <a:r>
              <a:rPr lang="fr-FR" sz="4000" i="1" dirty="0">
                <a:effectLst/>
                <a:latin typeface="+mj-lt"/>
              </a:rPr>
              <a:t>Est-ce que mieux donner et recevoir du feedback, ferait du monde </a:t>
            </a:r>
            <a:r>
              <a:rPr lang="fr-FR" sz="4000" b="1" i="1" u="sng" dirty="0">
                <a:solidFill>
                  <a:srgbClr val="92D050"/>
                </a:solidFill>
                <a:effectLst>
                  <a:outerShdw blurRad="38100" dist="38100" dir="2700000" algn="tl">
                    <a:srgbClr val="000000">
                      <a:alpha val="43137"/>
                    </a:srgbClr>
                  </a:outerShdw>
                </a:effectLst>
                <a:latin typeface="+mj-lt"/>
              </a:rPr>
              <a:t>un endroit un peu plus heureux</a:t>
            </a:r>
            <a:r>
              <a:rPr lang="fr-FR" sz="4000" b="1" i="1" u="sng" dirty="0">
                <a:solidFill>
                  <a:srgbClr val="92D050"/>
                </a:solidFill>
                <a:effectLst/>
                <a:latin typeface="+mj-lt"/>
              </a:rPr>
              <a:t> ?</a:t>
            </a:r>
            <a:endParaRPr lang="fr-FR" sz="4000" i="1" dirty="0">
              <a:solidFill>
                <a:srgbClr val="92D050"/>
              </a:solidFill>
              <a:effectLst/>
              <a:latin typeface="+mj-lt"/>
            </a:endParaRPr>
          </a:p>
          <a:p>
            <a:pPr algn="just"/>
            <a:r>
              <a:rPr lang="fr-FR" dirty="0">
                <a:effectLst/>
              </a:rPr>
              <a:t> </a:t>
            </a:r>
          </a:p>
        </p:txBody>
      </p:sp>
      <p:sp>
        <p:nvSpPr>
          <p:cNvPr id="2" name="ZoneTexte 1">
            <a:extLst>
              <a:ext uri="{FF2B5EF4-FFF2-40B4-BE49-F238E27FC236}">
                <a16:creationId xmlns:a16="http://schemas.microsoft.com/office/drawing/2014/main" id="{5E76AC4C-8D0A-93A1-1CE0-D13D32BA80B3}"/>
              </a:ext>
            </a:extLst>
          </p:cNvPr>
          <p:cNvSpPr txBox="1"/>
          <p:nvPr/>
        </p:nvSpPr>
        <p:spPr>
          <a:xfrm>
            <a:off x="2034978" y="3563614"/>
            <a:ext cx="184731" cy="369332"/>
          </a:xfrm>
          <a:prstGeom prst="rect">
            <a:avLst/>
          </a:prstGeom>
          <a:noFill/>
        </p:spPr>
        <p:txBody>
          <a:bodyPr wrap="none" rtlCol="0">
            <a:spAutoFit/>
          </a:bodyPr>
          <a:lstStyle/>
          <a:p>
            <a:endParaRPr lang="fr-BE" dirty="0"/>
          </a:p>
        </p:txBody>
      </p:sp>
      <p:pic>
        <p:nvPicPr>
          <p:cNvPr id="4" name="Picture 3">
            <a:extLst>
              <a:ext uri="{FF2B5EF4-FFF2-40B4-BE49-F238E27FC236}">
                <a16:creationId xmlns:a16="http://schemas.microsoft.com/office/drawing/2014/main" id="{C72B6055-419E-1064-CB25-1624D8F93954}"/>
              </a:ext>
            </a:extLst>
          </p:cNvPr>
          <p:cNvPicPr>
            <a:picLocks noChangeAspect="1"/>
          </p:cNvPicPr>
          <p:nvPr/>
        </p:nvPicPr>
        <p:blipFill>
          <a:blip r:embed="rId2"/>
          <a:stretch>
            <a:fillRect/>
          </a:stretch>
        </p:blipFill>
        <p:spPr>
          <a:xfrm>
            <a:off x="509233" y="6264774"/>
            <a:ext cx="872837" cy="422051"/>
          </a:xfrm>
          <a:prstGeom prst="rect">
            <a:avLst/>
          </a:prstGeom>
        </p:spPr>
      </p:pic>
      <p:sp>
        <p:nvSpPr>
          <p:cNvPr id="5" name="Titre 1">
            <a:extLst>
              <a:ext uri="{FF2B5EF4-FFF2-40B4-BE49-F238E27FC236}">
                <a16:creationId xmlns:a16="http://schemas.microsoft.com/office/drawing/2014/main" id="{611A8672-9744-6A64-E873-AF357A86F884}"/>
              </a:ext>
            </a:extLst>
          </p:cNvPr>
          <p:cNvSpPr>
            <a:spLocks noGrp="1"/>
          </p:cNvSpPr>
          <p:nvPr>
            <p:ph type="ctrTitle"/>
          </p:nvPr>
        </p:nvSpPr>
        <p:spPr>
          <a:xfrm>
            <a:off x="83976" y="4183826"/>
            <a:ext cx="11811119" cy="1470566"/>
          </a:xfrm>
        </p:spPr>
        <p:txBody>
          <a:bodyPr>
            <a:normAutofit fontScale="90000"/>
          </a:bodyPr>
          <a:lstStyle/>
          <a:p>
            <a:pPr algn="ctr"/>
            <a:r>
              <a:rPr lang="fr-FR" sz="9600" dirty="0"/>
              <a:t>97,36% de oui !</a:t>
            </a:r>
            <a:endParaRPr lang="fr-BE" sz="9600" dirty="0"/>
          </a:p>
        </p:txBody>
      </p:sp>
    </p:spTree>
    <p:extLst>
      <p:ext uri="{BB962C8B-B14F-4D97-AF65-F5344CB8AC3E}">
        <p14:creationId xmlns:p14="http://schemas.microsoft.com/office/powerpoint/2010/main" val="180591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920560" y="1195805"/>
            <a:ext cx="8322906" cy="1470566"/>
          </a:xfrm>
        </p:spPr>
        <p:txBody>
          <a:bodyPr/>
          <a:lstStyle/>
          <a:p>
            <a:r>
              <a:rPr lang="fr-BE" dirty="0"/>
              <a:t>C’est quoi un feedback ?</a:t>
            </a:r>
          </a:p>
        </p:txBody>
      </p:sp>
      <p:pic>
        <p:nvPicPr>
          <p:cNvPr id="2" name="Picture 1">
            <a:extLst>
              <a:ext uri="{FF2B5EF4-FFF2-40B4-BE49-F238E27FC236}">
                <a16:creationId xmlns:a16="http://schemas.microsoft.com/office/drawing/2014/main" id="{A1BF442F-D662-6FBB-783B-DE5FFA638717}"/>
              </a:ext>
            </a:extLst>
          </p:cNvPr>
          <p:cNvPicPr>
            <a:picLocks noChangeAspect="1"/>
          </p:cNvPicPr>
          <p:nvPr/>
        </p:nvPicPr>
        <p:blipFill>
          <a:blip r:embed="rId3"/>
          <a:stretch>
            <a:fillRect/>
          </a:stretch>
        </p:blipFill>
        <p:spPr>
          <a:xfrm>
            <a:off x="509233" y="6264774"/>
            <a:ext cx="872837" cy="422051"/>
          </a:xfrm>
          <a:prstGeom prst="rect">
            <a:avLst/>
          </a:prstGeom>
        </p:spPr>
      </p:pic>
    </p:spTree>
    <p:extLst>
      <p:ext uri="{BB962C8B-B14F-4D97-AF65-F5344CB8AC3E}">
        <p14:creationId xmlns:p14="http://schemas.microsoft.com/office/powerpoint/2010/main" val="4205160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676262" y="1120235"/>
            <a:ext cx="8322906" cy="1470566"/>
          </a:xfrm>
        </p:spPr>
        <p:txBody>
          <a:bodyPr/>
          <a:lstStyle/>
          <a:p>
            <a:r>
              <a:rPr lang="fr-BE" dirty="0"/>
              <a:t>C’est quoi un feedback ?</a:t>
            </a:r>
          </a:p>
        </p:txBody>
      </p:sp>
      <p:sp>
        <p:nvSpPr>
          <p:cNvPr id="2" name="ZoneTexte 1">
            <a:extLst>
              <a:ext uri="{FF2B5EF4-FFF2-40B4-BE49-F238E27FC236}">
                <a16:creationId xmlns:a16="http://schemas.microsoft.com/office/drawing/2014/main" id="{0577CB70-9DCD-3985-8288-0A6B2D3057B8}"/>
              </a:ext>
            </a:extLst>
          </p:cNvPr>
          <p:cNvSpPr txBox="1"/>
          <p:nvPr/>
        </p:nvSpPr>
        <p:spPr>
          <a:xfrm>
            <a:off x="1912775" y="2985795"/>
            <a:ext cx="8122736" cy="1569660"/>
          </a:xfrm>
          <a:prstGeom prst="rect">
            <a:avLst/>
          </a:prstGeom>
          <a:noFill/>
        </p:spPr>
        <p:txBody>
          <a:bodyPr wrap="none" rtlCol="0">
            <a:spAutoFit/>
          </a:bodyPr>
          <a:lstStyle/>
          <a:p>
            <a:r>
              <a:rPr lang="fr-FR" sz="4000" dirty="0">
                <a:latin typeface="Dreaming Outloud Pro" panose="020B0604020202020204" pitchFamily="66" charset="0"/>
                <a:cs typeface="Dreaming Outloud Pro" panose="020B0604020202020204" pitchFamily="66" charset="0"/>
              </a:rPr>
              <a:t>FEEDBACK </a:t>
            </a:r>
            <a:r>
              <a:rPr lang="fr-FR" sz="4000" dirty="0">
                <a:solidFill>
                  <a:srgbClr val="92D050"/>
                </a:solidFill>
                <a:latin typeface="Dreaming Outloud Pro" panose="020B0604020202020204" pitchFamily="66" charset="0"/>
                <a:cs typeface="Dreaming Outloud Pro" panose="020B0604020202020204" pitchFamily="66" charset="0"/>
              </a:rPr>
              <a:t>POSITIF  </a:t>
            </a:r>
            <a:r>
              <a:rPr lang="fr-FR"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fr-FR" sz="4000" dirty="0">
                <a:latin typeface="Times New Roman" panose="02020603050405020304" pitchFamily="18" charset="0"/>
                <a:cs typeface="Times New Roman" panose="02020603050405020304" pitchFamily="18" charset="0"/>
              </a:rPr>
              <a:t>  </a:t>
            </a:r>
            <a:r>
              <a:rPr lang="fr-FR" sz="4000" dirty="0">
                <a:solidFill>
                  <a:schemeClr val="accent1">
                    <a:lumMod val="60000"/>
                    <a:lumOff val="40000"/>
                  </a:schemeClr>
                </a:solidFill>
                <a:latin typeface="Dreaming Outloud Pro" panose="020B0604020202020204" pitchFamily="66" charset="0"/>
                <a:cs typeface="Dreaming Outloud Pro" panose="020B0604020202020204" pitchFamily="66" charset="0"/>
              </a:rPr>
              <a:t>COMPLIMENT</a:t>
            </a:r>
          </a:p>
          <a:p>
            <a:r>
              <a:rPr lang="fr-FR" sz="4000" dirty="0">
                <a:latin typeface="Dreaming Outloud Pro" panose="020B0604020202020204" pitchFamily="66" charset="0"/>
                <a:cs typeface="Dreaming Outloud Pro" panose="020B0604020202020204" pitchFamily="66" charset="0"/>
              </a:rPr>
              <a:t>FEEDBACK </a:t>
            </a:r>
            <a:r>
              <a:rPr lang="fr-FR" sz="4000" dirty="0">
                <a:solidFill>
                  <a:srgbClr val="FFFF00"/>
                </a:solidFill>
                <a:latin typeface="Dreaming Outloud Pro" panose="020B0604020202020204" pitchFamily="66" charset="0"/>
                <a:cs typeface="Dreaming Outloud Pro" panose="020B0604020202020204" pitchFamily="66" charset="0"/>
              </a:rPr>
              <a:t>NEGATIF</a:t>
            </a:r>
            <a:r>
              <a:rPr lang="fr-FR" sz="4000" dirty="0">
                <a:latin typeface="Dreaming Outloud Pro" panose="020B0604020202020204" pitchFamily="66" charset="0"/>
                <a:cs typeface="Dreaming Outloud Pro" panose="020B0604020202020204" pitchFamily="66" charset="0"/>
              </a:rPr>
              <a:t> </a:t>
            </a:r>
            <a:r>
              <a:rPr lang="fr-FR"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fr-FR"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4000" dirty="0">
                <a:latin typeface="Dreaming Outloud Pro" panose="020B0604020202020204" pitchFamily="66" charset="0"/>
                <a:cs typeface="Dreaming Outloud Pro" panose="020B0604020202020204" pitchFamily="66" charset="0"/>
              </a:rPr>
              <a:t> </a:t>
            </a:r>
            <a:r>
              <a:rPr lang="fr-FR" sz="4000" dirty="0">
                <a:solidFill>
                  <a:srgbClr val="CCECFF"/>
                </a:solidFill>
                <a:latin typeface="Dreaming Outloud Pro" panose="020B0604020202020204" pitchFamily="66" charset="0"/>
                <a:cs typeface="Dreaming Outloud Pro" panose="020B0604020202020204" pitchFamily="66" charset="0"/>
              </a:rPr>
              <a:t>CRITIQUE</a:t>
            </a:r>
            <a:endParaRPr lang="fr-BE" dirty="0">
              <a:solidFill>
                <a:srgbClr val="CCECFF"/>
              </a:solidFill>
              <a:latin typeface="Dreaming Outloud Pro" panose="020B0604020202020204" pitchFamily="66" charset="0"/>
              <a:cs typeface="Dreaming Outloud Pro" panose="020B0604020202020204" pitchFamily="66" charset="0"/>
            </a:endParaRPr>
          </a:p>
        </p:txBody>
      </p:sp>
      <p:pic>
        <p:nvPicPr>
          <p:cNvPr id="3" name="Picture 2">
            <a:extLst>
              <a:ext uri="{FF2B5EF4-FFF2-40B4-BE49-F238E27FC236}">
                <a16:creationId xmlns:a16="http://schemas.microsoft.com/office/drawing/2014/main" id="{DBEE7823-B4C1-B4C0-8D4F-31A72DE2EB42}"/>
              </a:ext>
            </a:extLst>
          </p:cNvPr>
          <p:cNvPicPr>
            <a:picLocks noChangeAspect="1"/>
          </p:cNvPicPr>
          <p:nvPr/>
        </p:nvPicPr>
        <p:blipFill>
          <a:blip r:embed="rId3"/>
          <a:stretch>
            <a:fillRect/>
          </a:stretch>
        </p:blipFill>
        <p:spPr>
          <a:xfrm>
            <a:off x="509233" y="6264774"/>
            <a:ext cx="872837" cy="422051"/>
          </a:xfrm>
          <a:prstGeom prst="rect">
            <a:avLst/>
          </a:prstGeom>
        </p:spPr>
      </p:pic>
    </p:spTree>
    <p:extLst>
      <p:ext uri="{BB962C8B-B14F-4D97-AF65-F5344CB8AC3E}">
        <p14:creationId xmlns:p14="http://schemas.microsoft.com/office/powerpoint/2010/main" val="3803616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78E2CEC-18E5-52D9-35CE-224224E5881F}"/>
              </a:ext>
            </a:extLst>
          </p:cNvPr>
          <p:cNvPicPr>
            <a:picLocks noChangeAspect="1"/>
          </p:cNvPicPr>
          <p:nvPr/>
        </p:nvPicPr>
        <p:blipFill>
          <a:blip r:embed="rId2"/>
          <a:stretch>
            <a:fillRect/>
          </a:stretch>
        </p:blipFill>
        <p:spPr>
          <a:xfrm>
            <a:off x="2765323" y="0"/>
            <a:ext cx="6858000" cy="6858000"/>
          </a:xfrm>
          <a:prstGeom prst="rect">
            <a:avLst/>
          </a:prstGeom>
        </p:spPr>
      </p:pic>
      <p:pic>
        <p:nvPicPr>
          <p:cNvPr id="2" name="Picture 1">
            <a:extLst>
              <a:ext uri="{FF2B5EF4-FFF2-40B4-BE49-F238E27FC236}">
                <a16:creationId xmlns:a16="http://schemas.microsoft.com/office/drawing/2014/main" id="{92BCC13F-34B3-36CC-3D67-0199303CA763}"/>
              </a:ext>
            </a:extLst>
          </p:cNvPr>
          <p:cNvPicPr>
            <a:picLocks noChangeAspect="1"/>
          </p:cNvPicPr>
          <p:nvPr/>
        </p:nvPicPr>
        <p:blipFill>
          <a:blip r:embed="rId3"/>
          <a:stretch>
            <a:fillRect/>
          </a:stretch>
        </p:blipFill>
        <p:spPr>
          <a:xfrm>
            <a:off x="509233" y="6264774"/>
            <a:ext cx="872837" cy="422051"/>
          </a:xfrm>
          <a:prstGeom prst="rect">
            <a:avLst/>
          </a:prstGeom>
        </p:spPr>
      </p:pic>
      <p:sp>
        <p:nvSpPr>
          <p:cNvPr id="3" name="TextBox 2">
            <a:extLst>
              <a:ext uri="{FF2B5EF4-FFF2-40B4-BE49-F238E27FC236}">
                <a16:creationId xmlns:a16="http://schemas.microsoft.com/office/drawing/2014/main" id="{4FF8EABC-BC78-3338-9E4D-1407BC7CA5D7}"/>
              </a:ext>
            </a:extLst>
          </p:cNvPr>
          <p:cNvSpPr txBox="1"/>
          <p:nvPr/>
        </p:nvSpPr>
        <p:spPr>
          <a:xfrm>
            <a:off x="6450206" y="6225160"/>
            <a:ext cx="3079201" cy="923330"/>
          </a:xfrm>
          <a:prstGeom prst="rect">
            <a:avLst/>
          </a:prstGeom>
          <a:noFill/>
        </p:spPr>
        <p:txBody>
          <a:bodyPr wrap="square" rtlCol="0">
            <a:spAutoFit/>
          </a:bodyPr>
          <a:lstStyle/>
          <a:p>
            <a:r>
              <a:rPr lang="fr-BE" dirty="0"/>
              <a:t>Non, on ne met  pas de crème fraîche dans la Carbo !!!</a:t>
            </a:r>
          </a:p>
          <a:p>
            <a:endParaRPr lang="en-BE" dirty="0"/>
          </a:p>
        </p:txBody>
      </p:sp>
    </p:spTree>
    <p:extLst>
      <p:ext uri="{BB962C8B-B14F-4D97-AF65-F5344CB8AC3E}">
        <p14:creationId xmlns:p14="http://schemas.microsoft.com/office/powerpoint/2010/main" val="4108973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676262" y="1120235"/>
            <a:ext cx="8322906" cy="1470566"/>
          </a:xfrm>
        </p:spPr>
        <p:txBody>
          <a:bodyPr/>
          <a:lstStyle/>
          <a:p>
            <a:r>
              <a:rPr lang="fr-BE" dirty="0"/>
              <a:t>c’est quoi un feedback ?</a:t>
            </a:r>
          </a:p>
        </p:txBody>
      </p:sp>
      <p:sp>
        <p:nvSpPr>
          <p:cNvPr id="2" name="ZoneTexte 1">
            <a:extLst>
              <a:ext uri="{FF2B5EF4-FFF2-40B4-BE49-F238E27FC236}">
                <a16:creationId xmlns:a16="http://schemas.microsoft.com/office/drawing/2014/main" id="{0577CB70-9DCD-3985-8288-0A6B2D3057B8}"/>
              </a:ext>
            </a:extLst>
          </p:cNvPr>
          <p:cNvSpPr txBox="1"/>
          <p:nvPr/>
        </p:nvSpPr>
        <p:spPr>
          <a:xfrm>
            <a:off x="727787" y="2943761"/>
            <a:ext cx="4801314" cy="1323439"/>
          </a:xfrm>
          <a:prstGeom prst="rect">
            <a:avLst/>
          </a:prstGeom>
          <a:noFill/>
        </p:spPr>
        <p:txBody>
          <a:bodyPr wrap="none" rtlCol="0">
            <a:spAutoFit/>
          </a:bodyPr>
          <a:lstStyle/>
          <a:p>
            <a:r>
              <a:rPr lang="fr-FR" sz="4000" dirty="0">
                <a:latin typeface="Dreaming Outloud Pro" panose="020B0604020202020204" pitchFamily="66" charset="0"/>
                <a:cs typeface="Dreaming Outloud Pro" panose="020B0604020202020204" pitchFamily="66" charset="0"/>
              </a:rPr>
              <a:t>FEEDBACK POSITIF 	</a:t>
            </a:r>
          </a:p>
          <a:p>
            <a:r>
              <a:rPr lang="fr-FR" sz="4000" dirty="0">
                <a:latin typeface="Dreaming Outloud Pro" panose="020B0604020202020204" pitchFamily="66" charset="0"/>
                <a:cs typeface="Dreaming Outloud Pro" panose="020B0604020202020204" pitchFamily="66" charset="0"/>
              </a:rPr>
              <a:t>FEEDBACK NEGATIF </a:t>
            </a:r>
            <a:endParaRPr lang="fr-BE" dirty="0">
              <a:latin typeface="Dreaming Outloud Pro" panose="020B0604020202020204" pitchFamily="66" charset="0"/>
              <a:cs typeface="Dreaming Outloud Pro" panose="020B0604020202020204" pitchFamily="66" charset="0"/>
            </a:endParaRPr>
          </a:p>
        </p:txBody>
      </p:sp>
      <p:sp>
        <p:nvSpPr>
          <p:cNvPr id="5" name="ZoneTexte 4">
            <a:extLst>
              <a:ext uri="{FF2B5EF4-FFF2-40B4-BE49-F238E27FC236}">
                <a16:creationId xmlns:a16="http://schemas.microsoft.com/office/drawing/2014/main" id="{2A24A032-18F9-6F91-210F-0814E1B4A745}"/>
              </a:ext>
            </a:extLst>
          </p:cNvPr>
          <p:cNvSpPr txBox="1"/>
          <p:nvPr/>
        </p:nvSpPr>
        <p:spPr>
          <a:xfrm>
            <a:off x="5529101" y="2897594"/>
            <a:ext cx="5722776" cy="707886"/>
          </a:xfrm>
          <a:prstGeom prst="rect">
            <a:avLst/>
          </a:prstGeom>
          <a:noFill/>
        </p:spPr>
        <p:txBody>
          <a:bodyPr wrap="square">
            <a:spAutoFit/>
          </a:bodyPr>
          <a:lstStyle/>
          <a:p>
            <a:r>
              <a:rPr lang="fr-FR" sz="4000" b="1" u="sng" dirty="0">
                <a:solidFill>
                  <a:srgbClr val="1FCAE1"/>
                </a:solidFill>
                <a:latin typeface="Dreaming Outloud Pro" panose="020B0604020202020204" pitchFamily="66" charset="0"/>
                <a:cs typeface="Dreaming Outloud Pro" panose="020B0604020202020204" pitchFamily="66" charset="0"/>
              </a:rPr>
              <a:t>Est dirigé vers demain</a:t>
            </a:r>
          </a:p>
        </p:txBody>
      </p:sp>
      <p:sp>
        <p:nvSpPr>
          <p:cNvPr id="3" name="ZoneTexte 2">
            <a:extLst>
              <a:ext uri="{FF2B5EF4-FFF2-40B4-BE49-F238E27FC236}">
                <a16:creationId xmlns:a16="http://schemas.microsoft.com/office/drawing/2014/main" id="{E5FBEC0B-479E-7BC3-6BF4-B943AD1A03D8}"/>
              </a:ext>
            </a:extLst>
          </p:cNvPr>
          <p:cNvSpPr txBox="1"/>
          <p:nvPr/>
        </p:nvSpPr>
        <p:spPr>
          <a:xfrm>
            <a:off x="793101" y="4875539"/>
            <a:ext cx="10086393" cy="1200329"/>
          </a:xfrm>
          <a:prstGeom prst="rect">
            <a:avLst/>
          </a:prstGeom>
          <a:noFill/>
        </p:spPr>
        <p:txBody>
          <a:bodyPr wrap="square">
            <a:spAutoFit/>
          </a:bodyPr>
          <a:lstStyle/>
          <a:p>
            <a:r>
              <a:rPr lang="fr-FR" sz="3600" dirty="0">
                <a:latin typeface="Dreaming Outloud Pro" panose="020B0604020202020204" pitchFamily="66" charset="0"/>
                <a:cs typeface="Dreaming Outloud Pro" panose="020B0604020202020204" pitchFamily="66" charset="0"/>
              </a:rPr>
              <a:t>FEEDBACK NEGATIF 	-&gt; </a:t>
            </a:r>
            <a:r>
              <a:rPr lang="fr-FR" sz="3600" b="1" dirty="0">
                <a:solidFill>
                  <a:srgbClr val="00B050"/>
                </a:solidFill>
                <a:latin typeface="Dreaming Outloud Pro" panose="020B0604020202020204" pitchFamily="66" charset="0"/>
                <a:cs typeface="Dreaming Outloud Pro" panose="020B0604020202020204" pitchFamily="66" charset="0"/>
              </a:rPr>
              <a:t>FEEDBACK CORRECTIF</a:t>
            </a:r>
          </a:p>
          <a:p>
            <a:r>
              <a:rPr lang="fr-FR" sz="3600" dirty="0">
                <a:latin typeface="Dreaming Outloud Pro" panose="020B0604020202020204" pitchFamily="66" charset="0"/>
                <a:cs typeface="Dreaming Outloud Pro" panose="020B0604020202020204" pitchFamily="66" charset="0"/>
              </a:rPr>
              <a:t>									-&gt; </a:t>
            </a:r>
            <a:r>
              <a:rPr lang="fr-FR" sz="3600" b="1" dirty="0">
                <a:solidFill>
                  <a:srgbClr val="00B050"/>
                </a:solidFill>
                <a:latin typeface="Dreaming Outloud Pro" panose="020B0604020202020204" pitchFamily="66" charset="0"/>
                <a:cs typeface="Dreaming Outloud Pro" panose="020B0604020202020204" pitchFamily="66" charset="0"/>
              </a:rPr>
              <a:t>FEEDBACK EVOLUTIF</a:t>
            </a:r>
            <a:endParaRPr lang="fr-BE" sz="3600" b="1" dirty="0">
              <a:solidFill>
                <a:srgbClr val="00B050"/>
              </a:solidFill>
            </a:endParaRPr>
          </a:p>
        </p:txBody>
      </p:sp>
      <p:sp>
        <p:nvSpPr>
          <p:cNvPr id="4" name="ZoneTexte 3">
            <a:extLst>
              <a:ext uri="{FF2B5EF4-FFF2-40B4-BE49-F238E27FC236}">
                <a16:creationId xmlns:a16="http://schemas.microsoft.com/office/drawing/2014/main" id="{39339F86-82DE-33C8-2EC9-DBB37F4E0AB4}"/>
              </a:ext>
            </a:extLst>
          </p:cNvPr>
          <p:cNvSpPr txBox="1"/>
          <p:nvPr/>
        </p:nvSpPr>
        <p:spPr>
          <a:xfrm>
            <a:off x="5660734" y="3859876"/>
            <a:ext cx="6338434" cy="707886"/>
          </a:xfrm>
          <a:prstGeom prst="rect">
            <a:avLst/>
          </a:prstGeom>
          <a:noFill/>
        </p:spPr>
        <p:txBody>
          <a:bodyPr wrap="square">
            <a:spAutoFit/>
          </a:bodyPr>
          <a:lstStyle/>
          <a:p>
            <a:r>
              <a:rPr lang="fr-FR" sz="4000" b="1" u="sng" dirty="0">
                <a:solidFill>
                  <a:srgbClr val="92D050"/>
                </a:solidFill>
                <a:latin typeface="Dreaming Outloud Pro" panose="020B0604020202020204" pitchFamily="66" charset="0"/>
                <a:cs typeface="Dreaming Outloud Pro" panose="020B0604020202020204" pitchFamily="66" charset="0"/>
              </a:rPr>
              <a:t>Invitation à gagner encore</a:t>
            </a:r>
          </a:p>
        </p:txBody>
      </p:sp>
      <p:pic>
        <p:nvPicPr>
          <p:cNvPr id="7" name="Picture 6">
            <a:extLst>
              <a:ext uri="{FF2B5EF4-FFF2-40B4-BE49-F238E27FC236}">
                <a16:creationId xmlns:a16="http://schemas.microsoft.com/office/drawing/2014/main" id="{5E8FDCF7-85D1-490D-2CA3-2787C1FD1142}"/>
              </a:ext>
            </a:extLst>
          </p:cNvPr>
          <p:cNvPicPr>
            <a:picLocks noChangeAspect="1"/>
          </p:cNvPicPr>
          <p:nvPr/>
        </p:nvPicPr>
        <p:blipFill>
          <a:blip r:embed="rId3"/>
          <a:stretch>
            <a:fillRect/>
          </a:stretch>
        </p:blipFill>
        <p:spPr>
          <a:xfrm>
            <a:off x="509233" y="6264774"/>
            <a:ext cx="872837" cy="422051"/>
          </a:xfrm>
          <a:prstGeom prst="rect">
            <a:avLst/>
          </a:prstGeom>
        </p:spPr>
      </p:pic>
    </p:spTree>
    <p:extLst>
      <p:ext uri="{BB962C8B-B14F-4D97-AF65-F5344CB8AC3E}">
        <p14:creationId xmlns:p14="http://schemas.microsoft.com/office/powerpoint/2010/main" val="422861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920483" y="107937"/>
            <a:ext cx="8322906" cy="1470566"/>
          </a:xfrm>
        </p:spPr>
        <p:txBody>
          <a:bodyPr/>
          <a:lstStyle/>
          <a:p>
            <a:r>
              <a:rPr lang="fr-BE" dirty="0"/>
              <a:t>Et le lien à l’Agilité ?</a:t>
            </a:r>
          </a:p>
        </p:txBody>
      </p:sp>
      <p:sp>
        <p:nvSpPr>
          <p:cNvPr id="2" name="ZoneTexte 1">
            <a:extLst>
              <a:ext uri="{FF2B5EF4-FFF2-40B4-BE49-F238E27FC236}">
                <a16:creationId xmlns:a16="http://schemas.microsoft.com/office/drawing/2014/main" id="{0577CB70-9DCD-3985-8288-0A6B2D3057B8}"/>
              </a:ext>
            </a:extLst>
          </p:cNvPr>
          <p:cNvSpPr txBox="1"/>
          <p:nvPr/>
        </p:nvSpPr>
        <p:spPr>
          <a:xfrm>
            <a:off x="505029" y="1756629"/>
            <a:ext cx="2438488" cy="707886"/>
          </a:xfrm>
          <a:prstGeom prst="rect">
            <a:avLst/>
          </a:prstGeom>
          <a:noFill/>
        </p:spPr>
        <p:txBody>
          <a:bodyPr wrap="none" rtlCol="0">
            <a:spAutoFit/>
          </a:bodyPr>
          <a:lstStyle/>
          <a:p>
            <a:r>
              <a:rPr lang="fr-FR" sz="4000" dirty="0">
                <a:latin typeface="Dreaming Outloud Pro" panose="020B0604020202020204" pitchFamily="66" charset="0"/>
                <a:cs typeface="Dreaming Outloud Pro" panose="020B0604020202020204" pitchFamily="66" charset="0"/>
              </a:rPr>
              <a:t>FEEDBACK</a:t>
            </a:r>
            <a:endParaRPr lang="fr-BE" dirty="0">
              <a:latin typeface="Dreaming Outloud Pro" panose="020B0604020202020204" pitchFamily="66" charset="0"/>
              <a:cs typeface="Dreaming Outloud Pro" panose="020B0604020202020204" pitchFamily="66" charset="0"/>
            </a:endParaRPr>
          </a:p>
        </p:txBody>
      </p:sp>
      <p:sp>
        <p:nvSpPr>
          <p:cNvPr id="5" name="ZoneTexte 4">
            <a:extLst>
              <a:ext uri="{FF2B5EF4-FFF2-40B4-BE49-F238E27FC236}">
                <a16:creationId xmlns:a16="http://schemas.microsoft.com/office/drawing/2014/main" id="{2A24A032-18F9-6F91-210F-0814E1B4A745}"/>
              </a:ext>
            </a:extLst>
          </p:cNvPr>
          <p:cNvSpPr txBox="1"/>
          <p:nvPr/>
        </p:nvSpPr>
        <p:spPr>
          <a:xfrm>
            <a:off x="3106715" y="1760211"/>
            <a:ext cx="5722776" cy="707886"/>
          </a:xfrm>
          <a:prstGeom prst="rect">
            <a:avLst/>
          </a:prstGeom>
          <a:noFill/>
        </p:spPr>
        <p:txBody>
          <a:bodyPr wrap="square">
            <a:spAutoFit/>
          </a:bodyPr>
          <a:lstStyle/>
          <a:p>
            <a:r>
              <a:rPr lang="fr-FR" sz="4000" b="1" u="sng" dirty="0">
                <a:solidFill>
                  <a:srgbClr val="1FCAE1"/>
                </a:solidFill>
                <a:latin typeface="Dreaming Outloud Pro" panose="020B0604020202020204" pitchFamily="66" charset="0"/>
                <a:cs typeface="Dreaming Outloud Pro" panose="020B0604020202020204" pitchFamily="66" charset="0"/>
              </a:rPr>
              <a:t>dirigé vers demain</a:t>
            </a:r>
          </a:p>
        </p:txBody>
      </p:sp>
      <p:sp>
        <p:nvSpPr>
          <p:cNvPr id="3" name="ZoneTexte 2">
            <a:extLst>
              <a:ext uri="{FF2B5EF4-FFF2-40B4-BE49-F238E27FC236}">
                <a16:creationId xmlns:a16="http://schemas.microsoft.com/office/drawing/2014/main" id="{E5FBEC0B-479E-7BC3-6BF4-B943AD1A03D8}"/>
              </a:ext>
            </a:extLst>
          </p:cNvPr>
          <p:cNvSpPr txBox="1"/>
          <p:nvPr/>
        </p:nvSpPr>
        <p:spPr>
          <a:xfrm>
            <a:off x="383480" y="3429000"/>
            <a:ext cx="11977396" cy="2308324"/>
          </a:xfrm>
          <a:prstGeom prst="rect">
            <a:avLst/>
          </a:prstGeom>
          <a:noFill/>
        </p:spPr>
        <p:txBody>
          <a:bodyPr wrap="square">
            <a:spAutoFit/>
          </a:bodyPr>
          <a:lstStyle/>
          <a:p>
            <a:r>
              <a:rPr lang="fr-FR" sz="2400" b="1" dirty="0">
                <a:solidFill>
                  <a:srgbClr val="00B0F0"/>
                </a:solidFill>
                <a:latin typeface="Dreaming Outloud Pro" panose="020B0604020202020204" pitchFamily="66" charset="0"/>
                <a:cs typeface="Dreaming Outloud Pro" panose="020B0604020202020204" pitchFamily="66" charset="0"/>
              </a:rPr>
              <a:t>LIEN IMPORTANT AVEC LES SPRINTS</a:t>
            </a:r>
          </a:p>
          <a:p>
            <a:endParaRPr lang="fr-FR" sz="4000" b="1" dirty="0">
              <a:latin typeface="Dreaming Outloud Pro" panose="020B0604020202020204" pitchFamily="66" charset="0"/>
              <a:cs typeface="Dreaming Outloud Pro" panose="020B0604020202020204" pitchFamily="66" charset="0"/>
            </a:endParaRPr>
          </a:p>
          <a:p>
            <a:endParaRPr lang="fr-FR" sz="4000" b="1" dirty="0">
              <a:latin typeface="Dreaming Outloud Pro" panose="020B0604020202020204" pitchFamily="66" charset="0"/>
              <a:cs typeface="Dreaming Outloud Pro" panose="020B0604020202020204" pitchFamily="66" charset="0"/>
            </a:endParaRPr>
          </a:p>
          <a:p>
            <a:r>
              <a:rPr lang="fr-FR" sz="4000" b="1" dirty="0">
                <a:latin typeface="Dreaming Outloud Pro" panose="020B0604020202020204" pitchFamily="66" charset="0"/>
                <a:cs typeface="Dreaming Outloud Pro" panose="020B0604020202020204" pitchFamily="66" charset="0"/>
              </a:rPr>
              <a:t>Faire que chaque Sprint soit meilleur que le précédent </a:t>
            </a:r>
            <a:endParaRPr lang="fr-BE" sz="4000" b="1" dirty="0">
              <a:solidFill>
                <a:srgbClr val="00B050"/>
              </a:solidFill>
            </a:endParaRPr>
          </a:p>
        </p:txBody>
      </p:sp>
      <p:pic>
        <p:nvPicPr>
          <p:cNvPr id="7" name="Image 6" descr="Une image contenant Graphique, capture d’écran, logo, graphisme&#10;&#10;Description générée automatiquement">
            <a:extLst>
              <a:ext uri="{FF2B5EF4-FFF2-40B4-BE49-F238E27FC236}">
                <a16:creationId xmlns:a16="http://schemas.microsoft.com/office/drawing/2014/main" id="{C41D8960-7F90-965B-5280-B2B693F87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716" y="1899276"/>
            <a:ext cx="4981255" cy="2490628"/>
          </a:xfrm>
          <a:prstGeom prst="rect">
            <a:avLst/>
          </a:prstGeom>
        </p:spPr>
      </p:pic>
      <p:pic>
        <p:nvPicPr>
          <p:cNvPr id="4" name="Picture 3">
            <a:extLst>
              <a:ext uri="{FF2B5EF4-FFF2-40B4-BE49-F238E27FC236}">
                <a16:creationId xmlns:a16="http://schemas.microsoft.com/office/drawing/2014/main" id="{9B2F0943-D24C-0974-6274-EC1BF0852318}"/>
              </a:ext>
            </a:extLst>
          </p:cNvPr>
          <p:cNvPicPr>
            <a:picLocks noChangeAspect="1"/>
          </p:cNvPicPr>
          <p:nvPr/>
        </p:nvPicPr>
        <p:blipFill>
          <a:blip r:embed="rId4"/>
          <a:stretch>
            <a:fillRect/>
          </a:stretch>
        </p:blipFill>
        <p:spPr>
          <a:xfrm>
            <a:off x="509233" y="6264774"/>
            <a:ext cx="872837" cy="422051"/>
          </a:xfrm>
          <a:prstGeom prst="rect">
            <a:avLst/>
          </a:prstGeom>
        </p:spPr>
      </p:pic>
    </p:spTree>
    <p:extLst>
      <p:ext uri="{BB962C8B-B14F-4D97-AF65-F5344CB8AC3E}">
        <p14:creationId xmlns:p14="http://schemas.microsoft.com/office/powerpoint/2010/main" val="242339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1780" y="1120235"/>
            <a:ext cx="9057856" cy="1470566"/>
          </a:xfrm>
        </p:spPr>
        <p:txBody>
          <a:bodyPr>
            <a:noAutofit/>
          </a:bodyPr>
          <a:lstStyle/>
          <a:p>
            <a:r>
              <a:rPr lang="fr-BE" sz="3200" dirty="0"/>
              <a:t>Dans la vraie vie …</a:t>
            </a:r>
          </a:p>
        </p:txBody>
      </p:sp>
      <p:sp>
        <p:nvSpPr>
          <p:cNvPr id="5" name="Text Placeholder 4"/>
          <p:cNvSpPr>
            <a:spLocks noGrp="1"/>
          </p:cNvSpPr>
          <p:nvPr>
            <p:ph type="body" sz="quarter" idx="13"/>
          </p:nvPr>
        </p:nvSpPr>
        <p:spPr>
          <a:xfrm>
            <a:off x="3041780" y="2694562"/>
            <a:ext cx="8769327" cy="3899071"/>
          </a:xfrm>
        </p:spPr>
        <p:txBody>
          <a:bodyPr>
            <a:normAutofit/>
          </a:bodyPr>
          <a:lstStyle/>
          <a:p>
            <a:r>
              <a:rPr lang="fr-BE" sz="3200" dirty="0">
                <a:solidFill>
                  <a:srgbClr val="00B050"/>
                </a:solidFill>
              </a:rPr>
              <a:t>Il est donc nécessaire </a:t>
            </a:r>
          </a:p>
          <a:p>
            <a:endParaRPr lang="fr-BE" dirty="0"/>
          </a:p>
          <a:p>
            <a:pPr marL="342900" indent="-342900">
              <a:buFont typeface="Arial" pitchFamily="34" charset="0"/>
              <a:buChar char="•"/>
            </a:pPr>
            <a:r>
              <a:rPr lang="fr-BE" dirty="0"/>
              <a:t>de faire le point</a:t>
            </a:r>
          </a:p>
          <a:p>
            <a:pPr marL="342900" indent="-342900">
              <a:buFont typeface="Arial" pitchFamily="34" charset="0"/>
              <a:buChar char="•"/>
            </a:pPr>
            <a:r>
              <a:rPr lang="fr-BE" dirty="0"/>
              <a:t>d’échanger, de partager un point de vue</a:t>
            </a:r>
          </a:p>
          <a:p>
            <a:pPr marL="342900" indent="-342900">
              <a:buFont typeface="Arial" pitchFamily="34" charset="0"/>
              <a:buChar char="•"/>
            </a:pPr>
            <a:r>
              <a:rPr lang="fr-BE" dirty="0"/>
              <a:t>de formuler une attente</a:t>
            </a:r>
          </a:p>
          <a:p>
            <a:pPr marL="342900" indent="-342900">
              <a:buFont typeface="Arial" pitchFamily="34" charset="0"/>
              <a:buChar char="•"/>
            </a:pPr>
            <a:r>
              <a:rPr lang="fr-BE" dirty="0"/>
              <a:t>de susciter un autre comportement</a:t>
            </a:r>
          </a:p>
          <a:p>
            <a:pPr marL="342900" indent="-342900">
              <a:buFont typeface="Arial" pitchFamily="34" charset="0"/>
              <a:buChar char="•"/>
            </a:pPr>
            <a:r>
              <a:rPr lang="fr-BE" dirty="0"/>
              <a:t>de fixer une limite, un cadre   </a:t>
            </a:r>
          </a:p>
        </p:txBody>
      </p:sp>
      <p:pic>
        <p:nvPicPr>
          <p:cNvPr id="2" name="Picture 1">
            <a:extLst>
              <a:ext uri="{FF2B5EF4-FFF2-40B4-BE49-F238E27FC236}">
                <a16:creationId xmlns:a16="http://schemas.microsoft.com/office/drawing/2014/main" id="{0D34AA4C-FFD1-4DE0-2FDF-E9C44BFCD276}"/>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4253078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72408" y="1120235"/>
            <a:ext cx="8638712" cy="1470566"/>
          </a:xfrm>
        </p:spPr>
        <p:txBody>
          <a:bodyPr>
            <a:normAutofit fontScale="90000"/>
          </a:bodyPr>
          <a:lstStyle/>
          <a:p>
            <a:r>
              <a:rPr lang="fr-BE" dirty="0"/>
              <a:t>Et que se passe t’il si nous ne donnons pas de feedback ? </a:t>
            </a:r>
          </a:p>
        </p:txBody>
      </p:sp>
      <p:sp>
        <p:nvSpPr>
          <p:cNvPr id="3" name="Text Placeholder 2"/>
          <p:cNvSpPr>
            <a:spLocks noGrp="1"/>
          </p:cNvSpPr>
          <p:nvPr>
            <p:ph type="body" sz="quarter" idx="13"/>
          </p:nvPr>
        </p:nvSpPr>
        <p:spPr>
          <a:xfrm>
            <a:off x="3172408" y="2676525"/>
            <a:ext cx="8954937" cy="3457575"/>
          </a:xfrm>
        </p:spPr>
        <p:txBody>
          <a:bodyPr>
            <a:normAutofit fontScale="92500" lnSpcReduction="20000"/>
          </a:bodyPr>
          <a:lstStyle/>
          <a:p>
            <a:pPr marL="342900" indent="-342900">
              <a:buFont typeface="Arial" pitchFamily="34" charset="0"/>
              <a:buChar char="•"/>
            </a:pPr>
            <a:r>
              <a:rPr lang="fr-BE" dirty="0"/>
              <a:t>Rancœur, ruminations</a:t>
            </a:r>
          </a:p>
          <a:p>
            <a:pPr marL="342900" indent="-342900">
              <a:buFont typeface="Arial" pitchFamily="34" charset="0"/>
              <a:buChar char="•"/>
            </a:pPr>
            <a:r>
              <a:rPr lang="fr-BE" dirty="0"/>
              <a:t>Aigre, frustrations </a:t>
            </a:r>
          </a:p>
          <a:p>
            <a:pPr marL="342900" indent="-342900">
              <a:buFont typeface="Arial" pitchFamily="34" charset="0"/>
              <a:buChar char="•"/>
            </a:pPr>
            <a:r>
              <a:rPr lang="fr-BE" dirty="0"/>
              <a:t>De moins en moins motivé </a:t>
            </a:r>
          </a:p>
          <a:p>
            <a:pPr marL="342900" indent="-342900">
              <a:buFont typeface="Arial" pitchFamily="34" charset="0"/>
              <a:buChar char="•"/>
            </a:pPr>
            <a:r>
              <a:rPr lang="fr-BE" dirty="0"/>
              <a:t>Relations peu constructives</a:t>
            </a:r>
          </a:p>
          <a:p>
            <a:pPr marL="342900" indent="-342900">
              <a:buFont typeface="Arial" pitchFamily="34" charset="0"/>
              <a:buChar char="•"/>
            </a:pPr>
            <a:r>
              <a:rPr lang="fr-BE" dirty="0"/>
              <a:t>Perte de motivation</a:t>
            </a:r>
          </a:p>
          <a:p>
            <a:pPr marL="342900" indent="-342900">
              <a:buFont typeface="Arial" pitchFamily="34" charset="0"/>
              <a:buChar char="•"/>
            </a:pPr>
            <a:r>
              <a:rPr lang="fr-BE" dirty="0"/>
              <a:t>Perte d’engagement</a:t>
            </a:r>
          </a:p>
          <a:p>
            <a:pPr marL="342900" indent="-342900">
              <a:buFont typeface="Arial" pitchFamily="34" charset="0"/>
              <a:buChar char="•"/>
            </a:pPr>
            <a:endParaRPr lang="fr-BE" dirty="0"/>
          </a:p>
          <a:p>
            <a:r>
              <a:rPr lang="fr-BE" sz="3000" b="1" dirty="0">
                <a:solidFill>
                  <a:schemeClr val="accent1">
                    <a:lumMod val="40000"/>
                    <a:lumOff val="60000"/>
                  </a:schemeClr>
                </a:solidFill>
              </a:rPr>
              <a:t>Mode Passif -&gt; Effondrement Progressif de l’équipe </a:t>
            </a:r>
          </a:p>
        </p:txBody>
      </p:sp>
      <p:pic>
        <p:nvPicPr>
          <p:cNvPr id="4" name="Picture 3">
            <a:extLst>
              <a:ext uri="{FF2B5EF4-FFF2-40B4-BE49-F238E27FC236}">
                <a16:creationId xmlns:a16="http://schemas.microsoft.com/office/drawing/2014/main" id="{AA084A22-E217-087B-898F-49BA9F7895B9}"/>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23005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arn(inVertical)">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47054" y="1120235"/>
            <a:ext cx="8564066" cy="1470566"/>
          </a:xfrm>
        </p:spPr>
        <p:txBody>
          <a:bodyPr>
            <a:normAutofit fontScale="90000"/>
          </a:bodyPr>
          <a:lstStyle/>
          <a:p>
            <a:r>
              <a:rPr lang="fr-BE" dirty="0"/>
              <a:t>Donner un feedback correctif  bienveillant c’est… </a:t>
            </a:r>
          </a:p>
        </p:txBody>
      </p:sp>
      <p:sp>
        <p:nvSpPr>
          <p:cNvPr id="5" name="Text Placeholder 4"/>
          <p:cNvSpPr>
            <a:spLocks noGrp="1"/>
          </p:cNvSpPr>
          <p:nvPr>
            <p:ph type="body" sz="quarter" idx="13"/>
          </p:nvPr>
        </p:nvSpPr>
        <p:spPr>
          <a:xfrm>
            <a:off x="3247042" y="2676525"/>
            <a:ext cx="8564066" cy="3457575"/>
          </a:xfrm>
        </p:spPr>
        <p:txBody>
          <a:bodyPr/>
          <a:lstStyle/>
          <a:p>
            <a:pPr marL="342900" indent="-342900">
              <a:buFont typeface="Wingdings" pitchFamily="2" charset="2"/>
              <a:buChar char="ü"/>
            </a:pPr>
            <a:r>
              <a:rPr lang="fr-BE" dirty="0"/>
              <a:t>Renforcer le lien</a:t>
            </a:r>
          </a:p>
          <a:p>
            <a:pPr marL="342900" indent="-342900">
              <a:buFont typeface="Wingdings" pitchFamily="2" charset="2"/>
              <a:buChar char="ü"/>
            </a:pPr>
            <a:r>
              <a:rPr lang="fr-BE" dirty="0"/>
              <a:t>Renforcer la confiance mutuelle</a:t>
            </a:r>
          </a:p>
          <a:p>
            <a:pPr marL="342900" indent="-342900">
              <a:buFont typeface="Wingdings" pitchFamily="2" charset="2"/>
              <a:buChar char="ü"/>
            </a:pPr>
            <a:r>
              <a:rPr lang="fr-BE" dirty="0"/>
              <a:t>Respecter la personne plutôt que le problème</a:t>
            </a:r>
          </a:p>
          <a:p>
            <a:pPr marL="342900" indent="-342900">
              <a:buFont typeface="Wingdings" pitchFamily="2" charset="2"/>
              <a:buChar char="ü"/>
            </a:pPr>
            <a:r>
              <a:rPr lang="fr-BE" dirty="0"/>
              <a:t>Etre acteur d’une tentative de solution</a:t>
            </a:r>
          </a:p>
          <a:p>
            <a:pPr marL="342900" indent="-342900">
              <a:buFont typeface="Wingdings" pitchFamily="2" charset="2"/>
              <a:buChar char="ü"/>
            </a:pPr>
            <a:r>
              <a:rPr lang="fr-BE" dirty="0"/>
              <a:t>Etre force de proposition</a:t>
            </a:r>
          </a:p>
          <a:p>
            <a:r>
              <a:rPr lang="fr-BE" dirty="0"/>
              <a:t> </a:t>
            </a:r>
          </a:p>
        </p:txBody>
      </p:sp>
      <p:pic>
        <p:nvPicPr>
          <p:cNvPr id="2" name="Picture 1">
            <a:extLst>
              <a:ext uri="{FF2B5EF4-FFF2-40B4-BE49-F238E27FC236}">
                <a16:creationId xmlns:a16="http://schemas.microsoft.com/office/drawing/2014/main" id="{BB41A025-D51A-DD9F-FE0D-40977FE64C42}"/>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30019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8C163A-A070-84B1-6897-16FC995FB463}"/>
              </a:ext>
            </a:extLst>
          </p:cNvPr>
          <p:cNvSpPr>
            <a:spLocks noGrp="1"/>
          </p:cNvSpPr>
          <p:nvPr>
            <p:ph type="title"/>
          </p:nvPr>
        </p:nvSpPr>
        <p:spPr>
          <a:xfrm>
            <a:off x="913794" y="609600"/>
            <a:ext cx="10852107" cy="970450"/>
          </a:xfrm>
        </p:spPr>
        <p:txBody>
          <a:bodyPr>
            <a:normAutofit fontScale="90000"/>
          </a:bodyPr>
          <a:lstStyle/>
          <a:p>
            <a:r>
              <a:rPr lang="fr-FR" sz="5300" spc="-150" dirty="0">
                <a:solidFill>
                  <a:srgbClr val="00A9A9"/>
                </a:solidFill>
                <a:latin typeface="+mn-lt"/>
                <a:cs typeface="Arial" charset="0"/>
              </a:rPr>
              <a:t>Un feedback correctif vise un futur meilleur</a:t>
            </a:r>
            <a:br>
              <a:rPr lang="fr-FR" dirty="0"/>
            </a:br>
            <a:r>
              <a:rPr lang="fr-FR" dirty="0"/>
              <a:t>Ce n’est donc pas un moyen pour  : </a:t>
            </a:r>
            <a:endParaRPr lang="fr-BE" dirty="0"/>
          </a:p>
        </p:txBody>
      </p:sp>
      <p:sp>
        <p:nvSpPr>
          <p:cNvPr id="3" name="ZoneTexte 2">
            <a:extLst>
              <a:ext uri="{FF2B5EF4-FFF2-40B4-BE49-F238E27FC236}">
                <a16:creationId xmlns:a16="http://schemas.microsoft.com/office/drawing/2014/main" id="{512D90DC-A69E-F80F-4AEC-F2658B1C5CC5}"/>
              </a:ext>
            </a:extLst>
          </p:cNvPr>
          <p:cNvSpPr txBox="1"/>
          <p:nvPr/>
        </p:nvSpPr>
        <p:spPr>
          <a:xfrm>
            <a:off x="1714353" y="2145197"/>
            <a:ext cx="6418488" cy="3970318"/>
          </a:xfrm>
          <a:prstGeom prst="rect">
            <a:avLst/>
          </a:prstGeom>
          <a:noFill/>
        </p:spPr>
        <p:txBody>
          <a:bodyPr wrap="none" rtlCol="0">
            <a:spAutoFit/>
          </a:bodyPr>
          <a:lstStyle/>
          <a:p>
            <a:pPr marL="285750" indent="-285750">
              <a:buFont typeface="Arial" panose="020B0604020202020204" pitchFamily="34" charset="0"/>
              <a:buChar char="•"/>
            </a:pPr>
            <a:r>
              <a:rPr lang="fr-FR" sz="3600" dirty="0"/>
              <a:t>Rabaisser l’autre</a:t>
            </a:r>
          </a:p>
          <a:p>
            <a:pPr marL="285750" indent="-285750">
              <a:buFont typeface="Arial" panose="020B0604020202020204" pitchFamily="34" charset="0"/>
              <a:buChar char="•"/>
            </a:pPr>
            <a:r>
              <a:rPr lang="fr-FR" sz="3600" dirty="0"/>
              <a:t>Vous venger </a:t>
            </a:r>
          </a:p>
          <a:p>
            <a:pPr marL="285750" indent="-285750">
              <a:buFont typeface="Arial" panose="020B0604020202020204" pitchFamily="34" charset="0"/>
              <a:buChar char="•"/>
            </a:pPr>
            <a:r>
              <a:rPr lang="fr-FR" sz="3600" dirty="0"/>
              <a:t>Vous défouler, passer vos nerfs</a:t>
            </a:r>
          </a:p>
          <a:p>
            <a:pPr marL="285750" indent="-285750">
              <a:buFont typeface="Arial" panose="020B0604020202020204" pitchFamily="34" charset="0"/>
              <a:buChar char="•"/>
            </a:pPr>
            <a:r>
              <a:rPr lang="fr-FR" sz="3600" dirty="0"/>
              <a:t>Montrer que vous êtes le boss</a:t>
            </a:r>
          </a:p>
          <a:p>
            <a:pPr marL="285750" indent="-285750">
              <a:buFont typeface="Arial" panose="020B0604020202020204" pitchFamily="34" charset="0"/>
              <a:buChar char="•"/>
            </a:pPr>
            <a:r>
              <a:rPr lang="fr-FR" sz="3600" dirty="0"/>
              <a:t>Projeter ses propres peurs</a:t>
            </a:r>
          </a:p>
          <a:p>
            <a:pPr marL="285750" indent="-285750">
              <a:buFont typeface="Arial" panose="020B0604020202020204" pitchFamily="34" charset="0"/>
              <a:buChar char="•"/>
            </a:pPr>
            <a:r>
              <a:rPr lang="fr-FR" sz="3600" dirty="0"/>
              <a:t>Transférer sa culpabilité</a:t>
            </a:r>
          </a:p>
          <a:p>
            <a:pPr marL="285750" indent="-285750">
              <a:buFont typeface="Arial" panose="020B0604020202020204" pitchFamily="34" charset="0"/>
              <a:buChar char="•"/>
            </a:pPr>
            <a:r>
              <a:rPr lang="fr-FR" sz="3600" dirty="0"/>
              <a:t>Flatter son ego</a:t>
            </a:r>
          </a:p>
        </p:txBody>
      </p:sp>
      <p:pic>
        <p:nvPicPr>
          <p:cNvPr id="5" name="Image 4">
            <a:extLst>
              <a:ext uri="{FF2B5EF4-FFF2-40B4-BE49-F238E27FC236}">
                <a16:creationId xmlns:a16="http://schemas.microsoft.com/office/drawing/2014/main" id="{D7397526-FF07-1A00-DC3A-08891DABFA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45" b="98969" l="3219" r="89807">
                        <a14:foregroundMark x1="8155" y1="11168" x2="19313" y2="22509"/>
                        <a14:foregroundMark x1="19313" y1="22509" x2="22318" y2="40893"/>
                        <a14:foregroundMark x1="22318" y1="40893" x2="21888" y2="55326"/>
                        <a14:foregroundMark x1="21888" y1="55326" x2="9549" y2="86942"/>
                        <a14:foregroundMark x1="9549" y1="86942" x2="322" y2="72680"/>
                        <a14:foregroundMark x1="322" y1="72680" x2="2897" y2="27320"/>
                        <a14:foregroundMark x1="2897" y1="27320" x2="8262" y2="15464"/>
                        <a14:foregroundMark x1="8262" y1="15464" x2="10408" y2="13574"/>
                        <a14:foregroundMark x1="9227" y1="16667" x2="6867" y2="73883"/>
                        <a14:foregroundMark x1="7725" y1="13918" x2="3219" y2="37629"/>
                        <a14:foregroundMark x1="3219" y1="37629" x2="3219" y2="98969"/>
                        <a14:foregroundMark x1="3219" y1="98969" x2="3219" y2="98969"/>
                        <a14:foregroundMark x1="43670" y1="70790" x2="41845" y2="90378"/>
                        <a14:foregroundMark x1="61266" y1="7045" x2="59871" y2="34708"/>
                        <a14:foregroundMark x1="65987" y1="96220" x2="21567" y2="87285"/>
                        <a14:foregroundMark x1="21567" y1="87285" x2="20279" y2="84364"/>
                        <a14:foregroundMark x1="20601" y1="80928" x2="15129" y2="98969"/>
                        <a14:foregroundMark x1="15129" y1="98969" x2="15129" y2="98969"/>
                        <a14:foregroundMark x1="81974" y1="66667" x2="88197" y2="94502"/>
                        <a14:foregroundMark x1="72854" y1="75773" x2="73391" y2="97251"/>
                        <a14:foregroundMark x1="73391" y1="97251" x2="73391" y2="97251"/>
                        <a14:foregroundMark x1="27361" y1="86254" x2="37124" y2="89347"/>
                        <a14:foregroundMark x1="66845" y1="79038" x2="67167" y2="92268"/>
                        <a14:foregroundMark x1="54614" y1="71821" x2="55150" y2="90722"/>
                        <a14:backgroundMark x1="78541" y1="67698" x2="82296" y2="85911"/>
                        <a14:backgroundMark x1="82296" y1="85911" x2="82296" y2="88488"/>
                      </a14:backgroundRemoval>
                    </a14:imgEffect>
                  </a14:imgLayer>
                </a14:imgProps>
              </a:ext>
            </a:extLst>
          </a:blip>
          <a:stretch>
            <a:fillRect/>
          </a:stretch>
        </p:blipFill>
        <p:spPr>
          <a:xfrm>
            <a:off x="8132841" y="3916679"/>
            <a:ext cx="4019830" cy="2510237"/>
          </a:xfrm>
          <a:prstGeom prst="rect">
            <a:avLst/>
          </a:prstGeom>
        </p:spPr>
      </p:pic>
      <p:pic>
        <p:nvPicPr>
          <p:cNvPr id="4" name="Picture 3">
            <a:extLst>
              <a:ext uri="{FF2B5EF4-FFF2-40B4-BE49-F238E27FC236}">
                <a16:creationId xmlns:a16="http://schemas.microsoft.com/office/drawing/2014/main" id="{6BDE2836-CBDB-B970-C177-6B7B2FB92A07}"/>
              </a:ext>
            </a:extLst>
          </p:cNvPr>
          <p:cNvPicPr>
            <a:picLocks noChangeAspect="1"/>
          </p:cNvPicPr>
          <p:nvPr/>
        </p:nvPicPr>
        <p:blipFill>
          <a:blip r:embed="rId4"/>
          <a:stretch>
            <a:fillRect/>
          </a:stretch>
        </p:blipFill>
        <p:spPr>
          <a:xfrm>
            <a:off x="509233" y="6264774"/>
            <a:ext cx="872837" cy="422051"/>
          </a:xfrm>
          <a:prstGeom prst="rect">
            <a:avLst/>
          </a:prstGeom>
        </p:spPr>
      </p:pic>
    </p:spTree>
    <p:extLst>
      <p:ext uri="{BB962C8B-B14F-4D97-AF65-F5344CB8AC3E}">
        <p14:creationId xmlns:p14="http://schemas.microsoft.com/office/powerpoint/2010/main" val="2058762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494DF-78D4-3F51-7AA7-9F37A20629C0}"/>
              </a:ext>
            </a:extLst>
          </p:cNvPr>
          <p:cNvSpPr>
            <a:spLocks noGrp="1"/>
          </p:cNvSpPr>
          <p:nvPr>
            <p:ph type="title"/>
          </p:nvPr>
        </p:nvSpPr>
        <p:spPr>
          <a:xfrm>
            <a:off x="1790700" y="185111"/>
            <a:ext cx="8610600" cy="1293028"/>
          </a:xfrm>
        </p:spPr>
        <p:txBody>
          <a:bodyPr/>
          <a:lstStyle/>
          <a:p>
            <a:r>
              <a:rPr lang="fr-FR" dirty="0"/>
              <a:t>La CNV et Le DESC</a:t>
            </a:r>
            <a:endParaRPr lang="fr-BE" dirty="0"/>
          </a:p>
        </p:txBody>
      </p:sp>
      <p:pic>
        <p:nvPicPr>
          <p:cNvPr id="3" name="Image 2">
            <a:extLst>
              <a:ext uri="{FF2B5EF4-FFF2-40B4-BE49-F238E27FC236}">
                <a16:creationId xmlns:a16="http://schemas.microsoft.com/office/drawing/2014/main" id="{6A84C46B-37BA-77E7-7436-71D2B17101A7}"/>
              </a:ext>
            </a:extLst>
          </p:cNvPr>
          <p:cNvPicPr>
            <a:picLocks noChangeAspect="1"/>
          </p:cNvPicPr>
          <p:nvPr/>
        </p:nvPicPr>
        <p:blipFill>
          <a:blip r:embed="rId2"/>
          <a:stretch>
            <a:fillRect/>
          </a:stretch>
        </p:blipFill>
        <p:spPr>
          <a:xfrm>
            <a:off x="4105433" y="1222309"/>
            <a:ext cx="3760272" cy="5370001"/>
          </a:xfrm>
          <a:prstGeom prst="rect">
            <a:avLst/>
          </a:prstGeom>
        </p:spPr>
      </p:pic>
      <p:pic>
        <p:nvPicPr>
          <p:cNvPr id="4" name="Picture 3">
            <a:extLst>
              <a:ext uri="{FF2B5EF4-FFF2-40B4-BE49-F238E27FC236}">
                <a16:creationId xmlns:a16="http://schemas.microsoft.com/office/drawing/2014/main" id="{DCFA8C0A-942C-10DC-E3C4-D4B9DFE63EB7}"/>
              </a:ext>
            </a:extLst>
          </p:cNvPr>
          <p:cNvPicPr>
            <a:picLocks noChangeAspect="1"/>
          </p:cNvPicPr>
          <p:nvPr/>
        </p:nvPicPr>
        <p:blipFill>
          <a:blip r:embed="rId3"/>
          <a:stretch>
            <a:fillRect/>
          </a:stretch>
        </p:blipFill>
        <p:spPr>
          <a:xfrm>
            <a:off x="509233" y="6264774"/>
            <a:ext cx="872837" cy="422051"/>
          </a:xfrm>
          <a:prstGeom prst="rect">
            <a:avLst/>
          </a:prstGeom>
        </p:spPr>
      </p:pic>
    </p:spTree>
    <p:extLst>
      <p:ext uri="{BB962C8B-B14F-4D97-AF65-F5344CB8AC3E}">
        <p14:creationId xmlns:p14="http://schemas.microsoft.com/office/powerpoint/2010/main" val="3669108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4597CC-2BD3-18AA-99AE-2612ED7063FD}"/>
              </a:ext>
            </a:extLst>
          </p:cNvPr>
          <p:cNvSpPr/>
          <p:nvPr/>
        </p:nvSpPr>
        <p:spPr>
          <a:xfrm>
            <a:off x="0" y="4223650"/>
            <a:ext cx="12192000" cy="26343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sp>
        <p:nvSpPr>
          <p:cNvPr id="2" name="ZoneTexte 1">
            <a:extLst>
              <a:ext uri="{FF2B5EF4-FFF2-40B4-BE49-F238E27FC236}">
                <a16:creationId xmlns:a16="http://schemas.microsoft.com/office/drawing/2014/main" id="{F2865EEF-8587-752D-02A5-CC8F7B84C516}"/>
              </a:ext>
            </a:extLst>
          </p:cNvPr>
          <p:cNvSpPr txBox="1"/>
          <p:nvPr/>
        </p:nvSpPr>
        <p:spPr>
          <a:xfrm>
            <a:off x="993336" y="1095905"/>
            <a:ext cx="7725769" cy="1938992"/>
          </a:xfrm>
          <a:prstGeom prst="rect">
            <a:avLst/>
          </a:prstGeom>
          <a:noFill/>
        </p:spPr>
        <p:txBody>
          <a:bodyPr wrap="none" rtlCol="0">
            <a:spAutoFit/>
          </a:bodyPr>
          <a:lstStyle/>
          <a:p>
            <a:r>
              <a:rPr lang="fr-FR" sz="3200" dirty="0"/>
              <a:t>Patrick Van Est</a:t>
            </a:r>
          </a:p>
          <a:p>
            <a:r>
              <a:rPr lang="fr-FR" sz="3200" dirty="0" err="1"/>
              <a:t>Interim</a:t>
            </a:r>
            <a:r>
              <a:rPr lang="fr-FR" sz="3200" dirty="0"/>
              <a:t> Manager &amp; Consultant Stratégie IT</a:t>
            </a:r>
          </a:p>
          <a:p>
            <a:endParaRPr lang="fr-FR" sz="3200" dirty="0"/>
          </a:p>
          <a:p>
            <a:r>
              <a:rPr lang="fr-FR" sz="2000" dirty="0"/>
              <a:t>Passionné par la relation </a:t>
            </a:r>
            <a:r>
              <a:rPr lang="fr-FR" sz="2000" b="1" dirty="0">
                <a:solidFill>
                  <a:srgbClr val="92D050"/>
                </a:solidFill>
              </a:rPr>
              <a:t>humaine</a:t>
            </a:r>
            <a:r>
              <a:rPr lang="fr-FR" sz="2000" dirty="0"/>
              <a:t> dans les entreprises </a:t>
            </a:r>
            <a:endParaRPr lang="fr-BE" sz="2000" dirty="0"/>
          </a:p>
        </p:txBody>
      </p:sp>
      <p:pic>
        <p:nvPicPr>
          <p:cNvPr id="3" name="Image 2">
            <a:extLst>
              <a:ext uri="{FF2B5EF4-FFF2-40B4-BE49-F238E27FC236}">
                <a16:creationId xmlns:a16="http://schemas.microsoft.com/office/drawing/2014/main" id="{CE9C5A23-B674-D701-1AF5-5E2434E0904C}"/>
              </a:ext>
            </a:extLst>
          </p:cNvPr>
          <p:cNvPicPr>
            <a:picLocks noChangeAspect="1"/>
          </p:cNvPicPr>
          <p:nvPr/>
        </p:nvPicPr>
        <p:blipFill rotWithShape="1">
          <a:blip r:embed="rId2"/>
          <a:srcRect l="10580" t="12797" r="12325" b="12755"/>
          <a:stretch/>
        </p:blipFill>
        <p:spPr>
          <a:xfrm>
            <a:off x="8530335" y="5840508"/>
            <a:ext cx="675669" cy="652476"/>
          </a:xfrm>
          <a:prstGeom prst="rect">
            <a:avLst/>
          </a:prstGeom>
        </p:spPr>
      </p:pic>
      <p:pic>
        <p:nvPicPr>
          <p:cNvPr id="4" name="Image 3">
            <a:extLst>
              <a:ext uri="{FF2B5EF4-FFF2-40B4-BE49-F238E27FC236}">
                <a16:creationId xmlns:a16="http://schemas.microsoft.com/office/drawing/2014/main" id="{EF6C6491-8EA7-325A-9AD6-E5167E8F579B}"/>
              </a:ext>
            </a:extLst>
          </p:cNvPr>
          <p:cNvPicPr>
            <a:picLocks noChangeAspect="1"/>
          </p:cNvPicPr>
          <p:nvPr/>
        </p:nvPicPr>
        <p:blipFill>
          <a:blip r:embed="rId3"/>
          <a:stretch>
            <a:fillRect/>
          </a:stretch>
        </p:blipFill>
        <p:spPr>
          <a:xfrm>
            <a:off x="4856220" y="4247389"/>
            <a:ext cx="1410541" cy="517072"/>
          </a:xfrm>
          <a:prstGeom prst="rect">
            <a:avLst/>
          </a:prstGeom>
        </p:spPr>
      </p:pic>
      <p:pic>
        <p:nvPicPr>
          <p:cNvPr id="5" name="Image 4">
            <a:extLst>
              <a:ext uri="{FF2B5EF4-FFF2-40B4-BE49-F238E27FC236}">
                <a16:creationId xmlns:a16="http://schemas.microsoft.com/office/drawing/2014/main" id="{831CA2C6-3EDD-01C7-CB01-1C453766A379}"/>
              </a:ext>
            </a:extLst>
          </p:cNvPr>
          <p:cNvPicPr>
            <a:picLocks noChangeAspect="1"/>
          </p:cNvPicPr>
          <p:nvPr/>
        </p:nvPicPr>
        <p:blipFill rotWithShape="1">
          <a:blip r:embed="rId4"/>
          <a:srcRect l="11296" t="34068" r="7324" b="29071"/>
          <a:stretch/>
        </p:blipFill>
        <p:spPr>
          <a:xfrm>
            <a:off x="2621068" y="4654865"/>
            <a:ext cx="2091562" cy="709607"/>
          </a:xfrm>
          <a:prstGeom prst="rect">
            <a:avLst/>
          </a:prstGeom>
        </p:spPr>
      </p:pic>
      <p:pic>
        <p:nvPicPr>
          <p:cNvPr id="6" name="Image 5">
            <a:extLst>
              <a:ext uri="{FF2B5EF4-FFF2-40B4-BE49-F238E27FC236}">
                <a16:creationId xmlns:a16="http://schemas.microsoft.com/office/drawing/2014/main" id="{9F2E2530-A40D-DE6E-CA88-D87E2362A47F}"/>
              </a:ext>
            </a:extLst>
          </p:cNvPr>
          <p:cNvPicPr>
            <a:picLocks noChangeAspect="1"/>
          </p:cNvPicPr>
          <p:nvPr/>
        </p:nvPicPr>
        <p:blipFill rotWithShape="1">
          <a:blip r:embed="rId5"/>
          <a:srcRect l="28234" t="28884" r="29071" b="35850"/>
          <a:stretch/>
        </p:blipFill>
        <p:spPr>
          <a:xfrm>
            <a:off x="1621767" y="5854328"/>
            <a:ext cx="914998" cy="755779"/>
          </a:xfrm>
          <a:prstGeom prst="rect">
            <a:avLst/>
          </a:prstGeom>
        </p:spPr>
      </p:pic>
      <p:pic>
        <p:nvPicPr>
          <p:cNvPr id="9" name="Image 8">
            <a:extLst>
              <a:ext uri="{FF2B5EF4-FFF2-40B4-BE49-F238E27FC236}">
                <a16:creationId xmlns:a16="http://schemas.microsoft.com/office/drawing/2014/main" id="{BEAF0B76-C9CC-78AE-E491-EC5A9D5A22CC}"/>
              </a:ext>
            </a:extLst>
          </p:cNvPr>
          <p:cNvPicPr>
            <a:picLocks noChangeAspect="1"/>
          </p:cNvPicPr>
          <p:nvPr/>
        </p:nvPicPr>
        <p:blipFill>
          <a:blip r:embed="rId6"/>
          <a:stretch>
            <a:fillRect/>
          </a:stretch>
        </p:blipFill>
        <p:spPr>
          <a:xfrm>
            <a:off x="6124082" y="4995140"/>
            <a:ext cx="845360" cy="369332"/>
          </a:xfrm>
          <a:prstGeom prst="rect">
            <a:avLst/>
          </a:prstGeom>
        </p:spPr>
      </p:pic>
      <p:pic>
        <p:nvPicPr>
          <p:cNvPr id="11" name="Image 10" descr="Une image contenant logo&#10;&#10;Description générée automatiquement">
            <a:extLst>
              <a:ext uri="{FF2B5EF4-FFF2-40B4-BE49-F238E27FC236}">
                <a16:creationId xmlns:a16="http://schemas.microsoft.com/office/drawing/2014/main" id="{18CD7630-7DD8-EA0E-B607-645E70CB1D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3922" y="4564185"/>
            <a:ext cx="2108353" cy="633603"/>
          </a:xfrm>
          <a:prstGeom prst="rect">
            <a:avLst/>
          </a:prstGeom>
        </p:spPr>
      </p:pic>
      <p:pic>
        <p:nvPicPr>
          <p:cNvPr id="12" name="Image 11">
            <a:extLst>
              <a:ext uri="{FF2B5EF4-FFF2-40B4-BE49-F238E27FC236}">
                <a16:creationId xmlns:a16="http://schemas.microsoft.com/office/drawing/2014/main" id="{516BE5BA-4454-C6B6-2C19-C8B1BA5A133B}"/>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t="12419"/>
          <a:stretch/>
        </p:blipFill>
        <p:spPr>
          <a:xfrm>
            <a:off x="10248816" y="438307"/>
            <a:ext cx="1799936" cy="2365174"/>
          </a:xfrm>
          <a:prstGeom prst="rect">
            <a:avLst/>
          </a:prstGeom>
          <a:ln>
            <a:noFill/>
          </a:ln>
          <a:effectLst>
            <a:outerShdw blurRad="292100" dist="139700" dir="2700000" algn="tl" rotWithShape="0">
              <a:srgbClr val="333333">
                <a:alpha val="65000"/>
              </a:srgbClr>
            </a:outerShdw>
          </a:effectLst>
        </p:spPr>
      </p:pic>
      <p:sp>
        <p:nvSpPr>
          <p:cNvPr id="14" name="ZoneTexte 13">
            <a:extLst>
              <a:ext uri="{FF2B5EF4-FFF2-40B4-BE49-F238E27FC236}">
                <a16:creationId xmlns:a16="http://schemas.microsoft.com/office/drawing/2014/main" id="{B63F54A2-21B7-0744-A089-403052D7C8D3}"/>
              </a:ext>
            </a:extLst>
          </p:cNvPr>
          <p:cNvSpPr txBox="1"/>
          <p:nvPr/>
        </p:nvSpPr>
        <p:spPr>
          <a:xfrm>
            <a:off x="415107" y="4946319"/>
            <a:ext cx="1206660" cy="369332"/>
          </a:xfrm>
          <a:prstGeom prst="rect">
            <a:avLst/>
          </a:prstGeom>
          <a:solidFill>
            <a:schemeClr val="tx1"/>
          </a:solidFill>
        </p:spPr>
        <p:txBody>
          <a:bodyPr wrap="square" rtlCol="0">
            <a:spAutoFit/>
          </a:bodyPr>
          <a:lstStyle/>
          <a:p>
            <a:r>
              <a:rPr lang="fr-FR" b="1" dirty="0">
                <a:solidFill>
                  <a:srgbClr val="002060"/>
                </a:solidFill>
                <a:latin typeface="Aharoni" panose="02010803020104030203" pitchFamily="2" charset="-79"/>
                <a:cs typeface="Aharoni" panose="02010803020104030203" pitchFamily="2" charset="-79"/>
              </a:rPr>
              <a:t>DELCOM</a:t>
            </a:r>
            <a:endParaRPr lang="fr-BE" b="1" dirty="0">
              <a:solidFill>
                <a:srgbClr val="002060"/>
              </a:solidFill>
              <a:latin typeface="Aharoni" panose="02010803020104030203" pitchFamily="2" charset="-79"/>
              <a:cs typeface="Aharoni" panose="02010803020104030203" pitchFamily="2" charset="-79"/>
            </a:endParaRPr>
          </a:p>
        </p:txBody>
      </p:sp>
      <p:pic>
        <p:nvPicPr>
          <p:cNvPr id="15" name="Image 14">
            <a:extLst>
              <a:ext uri="{FF2B5EF4-FFF2-40B4-BE49-F238E27FC236}">
                <a16:creationId xmlns:a16="http://schemas.microsoft.com/office/drawing/2014/main" id="{9EB48450-816A-4A77-8F50-9D1989B0981B}"/>
              </a:ext>
            </a:extLst>
          </p:cNvPr>
          <p:cNvPicPr>
            <a:picLocks noChangeAspect="1"/>
          </p:cNvPicPr>
          <p:nvPr/>
        </p:nvPicPr>
        <p:blipFill>
          <a:blip r:embed="rId10"/>
          <a:stretch>
            <a:fillRect/>
          </a:stretch>
        </p:blipFill>
        <p:spPr>
          <a:xfrm>
            <a:off x="6502734" y="5976781"/>
            <a:ext cx="1365736" cy="271518"/>
          </a:xfrm>
          <a:prstGeom prst="rect">
            <a:avLst/>
          </a:prstGeom>
        </p:spPr>
      </p:pic>
      <p:pic>
        <p:nvPicPr>
          <p:cNvPr id="16" name="Image 15">
            <a:extLst>
              <a:ext uri="{FF2B5EF4-FFF2-40B4-BE49-F238E27FC236}">
                <a16:creationId xmlns:a16="http://schemas.microsoft.com/office/drawing/2014/main" id="{F85842EF-28B6-EBB3-75D3-4DD8D8BD1C5E}"/>
              </a:ext>
            </a:extLst>
          </p:cNvPr>
          <p:cNvPicPr>
            <a:picLocks noChangeAspect="1"/>
          </p:cNvPicPr>
          <p:nvPr/>
        </p:nvPicPr>
        <p:blipFill>
          <a:blip r:embed="rId11"/>
          <a:stretch>
            <a:fillRect/>
          </a:stretch>
        </p:blipFill>
        <p:spPr>
          <a:xfrm>
            <a:off x="10248816" y="2869253"/>
            <a:ext cx="1801635" cy="1320282"/>
          </a:xfrm>
          <a:prstGeom prst="rect">
            <a:avLst/>
          </a:prstGeom>
        </p:spPr>
      </p:pic>
      <p:sp>
        <p:nvSpPr>
          <p:cNvPr id="19" name="Flèche : pentagone 18">
            <a:extLst>
              <a:ext uri="{FF2B5EF4-FFF2-40B4-BE49-F238E27FC236}">
                <a16:creationId xmlns:a16="http://schemas.microsoft.com/office/drawing/2014/main" id="{D1E028C8-1913-8290-424C-25036A032191}"/>
              </a:ext>
            </a:extLst>
          </p:cNvPr>
          <p:cNvSpPr/>
          <p:nvPr/>
        </p:nvSpPr>
        <p:spPr>
          <a:xfrm>
            <a:off x="174949" y="5468273"/>
            <a:ext cx="11883670" cy="257336"/>
          </a:xfrm>
          <a:prstGeom prst="homePlate">
            <a:avLst>
              <a:gd name="adj" fmla="val 13231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a:extLst>
              <a:ext uri="{FF2B5EF4-FFF2-40B4-BE49-F238E27FC236}">
                <a16:creationId xmlns:a16="http://schemas.microsoft.com/office/drawing/2014/main" id="{31288619-355E-B616-6ECE-8CFA3403D89A}"/>
              </a:ext>
            </a:extLst>
          </p:cNvPr>
          <p:cNvSpPr txBox="1"/>
          <p:nvPr/>
        </p:nvSpPr>
        <p:spPr>
          <a:xfrm>
            <a:off x="966700" y="3069013"/>
            <a:ext cx="6218902" cy="369332"/>
          </a:xfrm>
          <a:prstGeom prst="rect">
            <a:avLst/>
          </a:prstGeom>
          <a:noFill/>
        </p:spPr>
        <p:txBody>
          <a:bodyPr wrap="square">
            <a:spAutoFit/>
          </a:bodyPr>
          <a:lstStyle/>
          <a:p>
            <a:r>
              <a:rPr lang="fr-FR" sz="1800" b="1" dirty="0">
                <a:solidFill>
                  <a:srgbClr val="00B0F0"/>
                </a:solidFill>
                <a:effectLst>
                  <a:outerShdw blurRad="38100" dist="38100" dir="2700000" algn="tl">
                    <a:srgbClr val="000000">
                      <a:alpha val="43137"/>
                    </a:srgbClr>
                  </a:outerShdw>
                </a:effectLst>
              </a:rPr>
              <a:t>patrick.vanest@gmail.com</a:t>
            </a:r>
          </a:p>
        </p:txBody>
      </p:sp>
      <p:sp>
        <p:nvSpPr>
          <p:cNvPr id="13" name="ZoneTexte 12">
            <a:extLst>
              <a:ext uri="{FF2B5EF4-FFF2-40B4-BE49-F238E27FC236}">
                <a16:creationId xmlns:a16="http://schemas.microsoft.com/office/drawing/2014/main" id="{0C9A487A-467B-DFA8-B0F0-A488A2114564}"/>
              </a:ext>
            </a:extLst>
          </p:cNvPr>
          <p:cNvSpPr txBox="1"/>
          <p:nvPr/>
        </p:nvSpPr>
        <p:spPr>
          <a:xfrm>
            <a:off x="816677" y="5415171"/>
            <a:ext cx="652743" cy="369332"/>
          </a:xfrm>
          <a:prstGeom prst="rect">
            <a:avLst/>
          </a:prstGeom>
          <a:noFill/>
        </p:spPr>
        <p:txBody>
          <a:bodyPr wrap="none" rtlCol="0">
            <a:spAutoFit/>
          </a:bodyPr>
          <a:lstStyle/>
          <a:p>
            <a:r>
              <a:rPr lang="fr-FR" dirty="0"/>
              <a:t>1990</a:t>
            </a:r>
            <a:endParaRPr lang="fr-BE" dirty="0"/>
          </a:p>
        </p:txBody>
      </p:sp>
      <p:pic>
        <p:nvPicPr>
          <p:cNvPr id="18" name="Image 17" descr="Une image contenant Graduation, toque universitaire, commencement&#10;&#10;Description générée automatiquement">
            <a:extLst>
              <a:ext uri="{FF2B5EF4-FFF2-40B4-BE49-F238E27FC236}">
                <a16:creationId xmlns:a16="http://schemas.microsoft.com/office/drawing/2014/main" id="{E6DDBF2F-D1DB-3969-B241-051F74F512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852" y="4312887"/>
            <a:ext cx="599317" cy="599317"/>
          </a:xfrm>
          <a:prstGeom prst="rect">
            <a:avLst/>
          </a:prstGeom>
        </p:spPr>
      </p:pic>
      <p:sp>
        <p:nvSpPr>
          <p:cNvPr id="20" name="ZoneTexte 19">
            <a:extLst>
              <a:ext uri="{FF2B5EF4-FFF2-40B4-BE49-F238E27FC236}">
                <a16:creationId xmlns:a16="http://schemas.microsoft.com/office/drawing/2014/main" id="{1031CB26-8A56-B767-4DA2-F044C682E682}"/>
              </a:ext>
            </a:extLst>
          </p:cNvPr>
          <p:cNvSpPr txBox="1"/>
          <p:nvPr/>
        </p:nvSpPr>
        <p:spPr>
          <a:xfrm>
            <a:off x="1483666" y="5415171"/>
            <a:ext cx="652743" cy="369332"/>
          </a:xfrm>
          <a:prstGeom prst="rect">
            <a:avLst/>
          </a:prstGeom>
          <a:noFill/>
        </p:spPr>
        <p:txBody>
          <a:bodyPr wrap="none" rtlCol="0">
            <a:spAutoFit/>
          </a:bodyPr>
          <a:lstStyle/>
          <a:p>
            <a:r>
              <a:rPr lang="fr-FR" dirty="0"/>
              <a:t>1992</a:t>
            </a:r>
            <a:endParaRPr lang="fr-BE" dirty="0"/>
          </a:p>
        </p:txBody>
      </p:sp>
      <p:sp>
        <p:nvSpPr>
          <p:cNvPr id="21" name="ZoneTexte 20">
            <a:extLst>
              <a:ext uri="{FF2B5EF4-FFF2-40B4-BE49-F238E27FC236}">
                <a16:creationId xmlns:a16="http://schemas.microsoft.com/office/drawing/2014/main" id="{D6F5185C-A2B1-4339-0E03-F092514656E2}"/>
              </a:ext>
            </a:extLst>
          </p:cNvPr>
          <p:cNvSpPr txBox="1"/>
          <p:nvPr/>
        </p:nvSpPr>
        <p:spPr>
          <a:xfrm>
            <a:off x="2335761" y="5415171"/>
            <a:ext cx="652743" cy="369332"/>
          </a:xfrm>
          <a:prstGeom prst="rect">
            <a:avLst/>
          </a:prstGeom>
          <a:noFill/>
        </p:spPr>
        <p:txBody>
          <a:bodyPr wrap="none" rtlCol="0">
            <a:spAutoFit/>
          </a:bodyPr>
          <a:lstStyle/>
          <a:p>
            <a:r>
              <a:rPr lang="fr-FR" dirty="0"/>
              <a:t>1996</a:t>
            </a:r>
            <a:endParaRPr lang="fr-BE" dirty="0"/>
          </a:p>
        </p:txBody>
      </p:sp>
      <p:sp>
        <p:nvSpPr>
          <p:cNvPr id="22" name="ZoneTexte 21">
            <a:extLst>
              <a:ext uri="{FF2B5EF4-FFF2-40B4-BE49-F238E27FC236}">
                <a16:creationId xmlns:a16="http://schemas.microsoft.com/office/drawing/2014/main" id="{D3554880-BCDE-E839-F5F4-47BC82715D33}"/>
              </a:ext>
            </a:extLst>
          </p:cNvPr>
          <p:cNvSpPr txBox="1"/>
          <p:nvPr/>
        </p:nvSpPr>
        <p:spPr>
          <a:xfrm>
            <a:off x="4795958" y="5415171"/>
            <a:ext cx="652743" cy="369332"/>
          </a:xfrm>
          <a:prstGeom prst="rect">
            <a:avLst/>
          </a:prstGeom>
          <a:noFill/>
        </p:spPr>
        <p:txBody>
          <a:bodyPr wrap="none" rtlCol="0">
            <a:spAutoFit/>
          </a:bodyPr>
          <a:lstStyle/>
          <a:p>
            <a:r>
              <a:rPr lang="fr-FR" dirty="0"/>
              <a:t>2008</a:t>
            </a:r>
            <a:endParaRPr lang="fr-BE" dirty="0"/>
          </a:p>
        </p:txBody>
      </p:sp>
      <p:sp>
        <p:nvSpPr>
          <p:cNvPr id="23" name="ZoneTexte 22">
            <a:extLst>
              <a:ext uri="{FF2B5EF4-FFF2-40B4-BE49-F238E27FC236}">
                <a16:creationId xmlns:a16="http://schemas.microsoft.com/office/drawing/2014/main" id="{77C72D91-4FCE-C949-BDF2-962874B6154C}"/>
              </a:ext>
            </a:extLst>
          </p:cNvPr>
          <p:cNvSpPr txBox="1"/>
          <p:nvPr/>
        </p:nvSpPr>
        <p:spPr>
          <a:xfrm>
            <a:off x="8066362" y="5415171"/>
            <a:ext cx="652743" cy="369332"/>
          </a:xfrm>
          <a:prstGeom prst="rect">
            <a:avLst/>
          </a:prstGeom>
          <a:noFill/>
        </p:spPr>
        <p:txBody>
          <a:bodyPr wrap="none" rtlCol="0">
            <a:spAutoFit/>
          </a:bodyPr>
          <a:lstStyle/>
          <a:p>
            <a:r>
              <a:rPr lang="fr-FR" dirty="0"/>
              <a:t>2013</a:t>
            </a:r>
            <a:endParaRPr lang="fr-BE" dirty="0"/>
          </a:p>
        </p:txBody>
      </p:sp>
      <p:sp>
        <p:nvSpPr>
          <p:cNvPr id="24" name="ZoneTexte 23">
            <a:extLst>
              <a:ext uri="{FF2B5EF4-FFF2-40B4-BE49-F238E27FC236}">
                <a16:creationId xmlns:a16="http://schemas.microsoft.com/office/drawing/2014/main" id="{8520911F-4007-5D4E-59BA-CE48427D0C42}"/>
              </a:ext>
            </a:extLst>
          </p:cNvPr>
          <p:cNvSpPr txBox="1"/>
          <p:nvPr/>
        </p:nvSpPr>
        <p:spPr>
          <a:xfrm>
            <a:off x="816677" y="5412275"/>
            <a:ext cx="652743" cy="369332"/>
          </a:xfrm>
          <a:prstGeom prst="rect">
            <a:avLst/>
          </a:prstGeom>
          <a:noFill/>
        </p:spPr>
        <p:txBody>
          <a:bodyPr wrap="none" rtlCol="0">
            <a:spAutoFit/>
          </a:bodyPr>
          <a:lstStyle/>
          <a:p>
            <a:r>
              <a:rPr lang="fr-FR" dirty="0"/>
              <a:t>1990</a:t>
            </a:r>
            <a:endParaRPr lang="fr-BE" dirty="0"/>
          </a:p>
        </p:txBody>
      </p:sp>
      <p:sp>
        <p:nvSpPr>
          <p:cNvPr id="25" name="ZoneTexte 24">
            <a:extLst>
              <a:ext uri="{FF2B5EF4-FFF2-40B4-BE49-F238E27FC236}">
                <a16:creationId xmlns:a16="http://schemas.microsoft.com/office/drawing/2014/main" id="{189A92A4-AE1E-F249-6495-50877382C6CC}"/>
              </a:ext>
            </a:extLst>
          </p:cNvPr>
          <p:cNvSpPr txBox="1"/>
          <p:nvPr/>
        </p:nvSpPr>
        <p:spPr>
          <a:xfrm>
            <a:off x="9529867" y="5406976"/>
            <a:ext cx="652743" cy="369332"/>
          </a:xfrm>
          <a:prstGeom prst="rect">
            <a:avLst/>
          </a:prstGeom>
          <a:noFill/>
        </p:spPr>
        <p:txBody>
          <a:bodyPr wrap="none" rtlCol="0">
            <a:spAutoFit/>
          </a:bodyPr>
          <a:lstStyle/>
          <a:p>
            <a:r>
              <a:rPr lang="fr-FR" dirty="0"/>
              <a:t>2023</a:t>
            </a:r>
            <a:endParaRPr lang="fr-BE" dirty="0"/>
          </a:p>
        </p:txBody>
      </p:sp>
      <p:pic>
        <p:nvPicPr>
          <p:cNvPr id="27" name="Image 26" descr="Une image contenant logo, Police, cercle, Graphique&#10;&#10;Description générée automatiquement">
            <a:extLst>
              <a:ext uri="{FF2B5EF4-FFF2-40B4-BE49-F238E27FC236}">
                <a16:creationId xmlns:a16="http://schemas.microsoft.com/office/drawing/2014/main" id="{ED5CBE80-DCF8-EF58-54B2-7150ED9D26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70459" y="4771723"/>
            <a:ext cx="621408" cy="621408"/>
          </a:xfrm>
          <a:prstGeom prst="rect">
            <a:avLst/>
          </a:prstGeom>
        </p:spPr>
      </p:pic>
      <p:pic>
        <p:nvPicPr>
          <p:cNvPr id="28" name="Image 27">
            <a:extLst>
              <a:ext uri="{FF2B5EF4-FFF2-40B4-BE49-F238E27FC236}">
                <a16:creationId xmlns:a16="http://schemas.microsoft.com/office/drawing/2014/main" id="{2CB14AA0-D30C-F5E2-7893-22F63F5D9E7A}"/>
              </a:ext>
            </a:extLst>
          </p:cNvPr>
          <p:cNvPicPr>
            <a:picLocks noChangeAspect="1"/>
          </p:cNvPicPr>
          <p:nvPr/>
        </p:nvPicPr>
        <p:blipFill>
          <a:blip r:embed="rId14"/>
          <a:stretch>
            <a:fillRect/>
          </a:stretch>
        </p:blipFill>
        <p:spPr>
          <a:xfrm>
            <a:off x="6468130" y="4257702"/>
            <a:ext cx="1773021" cy="496446"/>
          </a:xfrm>
          <a:prstGeom prst="rect">
            <a:avLst/>
          </a:prstGeom>
        </p:spPr>
      </p:pic>
      <p:pic>
        <p:nvPicPr>
          <p:cNvPr id="29" name="Image 28">
            <a:extLst>
              <a:ext uri="{FF2B5EF4-FFF2-40B4-BE49-F238E27FC236}">
                <a16:creationId xmlns:a16="http://schemas.microsoft.com/office/drawing/2014/main" id="{55189490-76F9-C734-ED97-1A2FA4AC9A1F}"/>
              </a:ext>
            </a:extLst>
          </p:cNvPr>
          <p:cNvPicPr>
            <a:picLocks noChangeAspect="1"/>
          </p:cNvPicPr>
          <p:nvPr/>
        </p:nvPicPr>
        <p:blipFill>
          <a:blip r:embed="rId15"/>
          <a:stretch>
            <a:fillRect/>
          </a:stretch>
        </p:blipFill>
        <p:spPr>
          <a:xfrm>
            <a:off x="7419256" y="4738841"/>
            <a:ext cx="675669" cy="709607"/>
          </a:xfrm>
          <a:prstGeom prst="rect">
            <a:avLst/>
          </a:prstGeom>
        </p:spPr>
      </p:pic>
      <p:pic>
        <p:nvPicPr>
          <p:cNvPr id="7" name="Picture 6">
            <a:extLst>
              <a:ext uri="{FF2B5EF4-FFF2-40B4-BE49-F238E27FC236}">
                <a16:creationId xmlns:a16="http://schemas.microsoft.com/office/drawing/2014/main" id="{CE4D9615-9058-E9FF-0242-5DF20A8007B6}"/>
              </a:ext>
            </a:extLst>
          </p:cNvPr>
          <p:cNvPicPr>
            <a:picLocks noChangeAspect="1"/>
          </p:cNvPicPr>
          <p:nvPr/>
        </p:nvPicPr>
        <p:blipFill>
          <a:blip r:embed="rId16"/>
          <a:stretch>
            <a:fillRect/>
          </a:stretch>
        </p:blipFill>
        <p:spPr>
          <a:xfrm>
            <a:off x="129707" y="122033"/>
            <a:ext cx="872837" cy="422051"/>
          </a:xfrm>
          <a:prstGeom prst="rect">
            <a:avLst/>
          </a:prstGeom>
        </p:spPr>
      </p:pic>
      <p:pic>
        <p:nvPicPr>
          <p:cNvPr id="31" name="Picture 30">
            <a:extLst>
              <a:ext uri="{FF2B5EF4-FFF2-40B4-BE49-F238E27FC236}">
                <a16:creationId xmlns:a16="http://schemas.microsoft.com/office/drawing/2014/main" id="{7AA49064-1D1A-8C74-A19C-328431135166}"/>
              </a:ext>
            </a:extLst>
          </p:cNvPr>
          <p:cNvPicPr>
            <a:picLocks noChangeAspect="1"/>
          </p:cNvPicPr>
          <p:nvPr/>
        </p:nvPicPr>
        <p:blipFill>
          <a:blip r:embed="rId17"/>
          <a:stretch>
            <a:fillRect/>
          </a:stretch>
        </p:blipFill>
        <p:spPr>
          <a:xfrm>
            <a:off x="4422439" y="5934797"/>
            <a:ext cx="1399779" cy="517428"/>
          </a:xfrm>
          <a:prstGeom prst="rect">
            <a:avLst/>
          </a:prstGeom>
        </p:spPr>
      </p:pic>
    </p:spTree>
    <p:extLst>
      <p:ext uri="{BB962C8B-B14F-4D97-AF65-F5344CB8AC3E}">
        <p14:creationId xmlns:p14="http://schemas.microsoft.com/office/powerpoint/2010/main" val="18711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BCB5A-7C96-D2EF-E30F-7635DE1BA2D8}"/>
              </a:ext>
            </a:extLst>
          </p:cNvPr>
          <p:cNvSpPr>
            <a:spLocks noGrp="1"/>
          </p:cNvSpPr>
          <p:nvPr>
            <p:ph type="title"/>
          </p:nvPr>
        </p:nvSpPr>
        <p:spPr/>
        <p:txBody>
          <a:bodyPr/>
          <a:lstStyle/>
          <a:p>
            <a:r>
              <a:rPr lang="fr-FR" sz="4800" spc="-150" dirty="0">
                <a:solidFill>
                  <a:srgbClr val="00A9A9"/>
                </a:solidFill>
                <a:latin typeface="+mn-lt"/>
                <a:cs typeface="Arial" charset="0"/>
              </a:rPr>
              <a:t>CNV : une approche en 4 temps </a:t>
            </a:r>
            <a:endParaRPr lang="fr-BE" sz="4800" spc="-150" dirty="0">
              <a:solidFill>
                <a:srgbClr val="00A9A9"/>
              </a:solidFill>
              <a:latin typeface="+mn-lt"/>
              <a:cs typeface="Arial" charset="0"/>
            </a:endParaRPr>
          </a:p>
        </p:txBody>
      </p:sp>
      <p:sp>
        <p:nvSpPr>
          <p:cNvPr id="4" name="ZoneTexte 3">
            <a:extLst>
              <a:ext uri="{FF2B5EF4-FFF2-40B4-BE49-F238E27FC236}">
                <a16:creationId xmlns:a16="http://schemas.microsoft.com/office/drawing/2014/main" id="{6AEA1671-AE3F-D37F-9C2F-49DCF0DF8AD4}"/>
              </a:ext>
            </a:extLst>
          </p:cNvPr>
          <p:cNvSpPr txBox="1"/>
          <p:nvPr/>
        </p:nvSpPr>
        <p:spPr>
          <a:xfrm>
            <a:off x="3477986" y="2376587"/>
            <a:ext cx="6097554" cy="2800767"/>
          </a:xfrm>
          <a:prstGeom prst="rect">
            <a:avLst/>
          </a:prstGeom>
          <a:noFill/>
        </p:spPr>
        <p:txBody>
          <a:bodyPr wrap="square">
            <a:spAutoFit/>
          </a:bodyPr>
          <a:lstStyle/>
          <a:p>
            <a:r>
              <a:rPr lang="fr-BE" sz="4400" dirty="0"/>
              <a:t>Observation</a:t>
            </a:r>
          </a:p>
          <a:p>
            <a:r>
              <a:rPr lang="fr-BE" sz="4400" dirty="0"/>
              <a:t>	Sentiment</a:t>
            </a:r>
          </a:p>
          <a:p>
            <a:r>
              <a:rPr lang="fr-BE" sz="4400" dirty="0"/>
              <a:t>		Besoin</a:t>
            </a:r>
          </a:p>
          <a:p>
            <a:r>
              <a:rPr lang="fr-BE" sz="4400" dirty="0"/>
              <a:t>			</a:t>
            </a:r>
            <a:r>
              <a:rPr lang="fr-BE" sz="4400" u="sng" dirty="0"/>
              <a:t>Demande</a:t>
            </a:r>
          </a:p>
        </p:txBody>
      </p:sp>
      <p:pic>
        <p:nvPicPr>
          <p:cNvPr id="3" name="Picture 2">
            <a:extLst>
              <a:ext uri="{FF2B5EF4-FFF2-40B4-BE49-F238E27FC236}">
                <a16:creationId xmlns:a16="http://schemas.microsoft.com/office/drawing/2014/main" id="{9394847F-78F8-E955-77B6-5F9FF01D87F0}"/>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1287817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B7B276-9CB7-7519-B187-0DCE748ECD9C}"/>
              </a:ext>
            </a:extLst>
          </p:cNvPr>
          <p:cNvSpPr>
            <a:spLocks noGrp="1"/>
          </p:cNvSpPr>
          <p:nvPr>
            <p:ph type="title"/>
          </p:nvPr>
        </p:nvSpPr>
        <p:spPr/>
        <p:txBody>
          <a:bodyPr/>
          <a:lstStyle/>
          <a:p>
            <a:r>
              <a:rPr lang="fr-FR" sz="4800" spc="-150" dirty="0">
                <a:solidFill>
                  <a:srgbClr val="00A9A9"/>
                </a:solidFill>
                <a:latin typeface="+mn-lt"/>
                <a:cs typeface="Arial" charset="0"/>
              </a:rPr>
              <a:t>D.E.S.C – un outil bien pratique</a:t>
            </a:r>
            <a:endParaRPr lang="fr-BE" sz="4800" spc="-150" dirty="0">
              <a:solidFill>
                <a:srgbClr val="00A9A9"/>
              </a:solidFill>
              <a:latin typeface="+mn-lt"/>
              <a:cs typeface="Arial" charset="0"/>
            </a:endParaRPr>
          </a:p>
        </p:txBody>
      </p:sp>
      <p:sp>
        <p:nvSpPr>
          <p:cNvPr id="3" name="ZoneTexte 2">
            <a:extLst>
              <a:ext uri="{FF2B5EF4-FFF2-40B4-BE49-F238E27FC236}">
                <a16:creationId xmlns:a16="http://schemas.microsoft.com/office/drawing/2014/main" id="{4E1B28E9-D83B-5CDC-2AC1-EA9779CF5EB4}"/>
              </a:ext>
            </a:extLst>
          </p:cNvPr>
          <p:cNvSpPr txBox="1"/>
          <p:nvPr/>
        </p:nvSpPr>
        <p:spPr>
          <a:xfrm>
            <a:off x="3851210" y="2423240"/>
            <a:ext cx="6097554" cy="2800767"/>
          </a:xfrm>
          <a:prstGeom prst="rect">
            <a:avLst/>
          </a:prstGeom>
          <a:noFill/>
        </p:spPr>
        <p:txBody>
          <a:bodyPr wrap="square">
            <a:spAutoFit/>
          </a:bodyPr>
          <a:lstStyle/>
          <a:p>
            <a:r>
              <a:rPr lang="fr-BE" sz="4400" dirty="0"/>
              <a:t>Description</a:t>
            </a:r>
          </a:p>
          <a:p>
            <a:r>
              <a:rPr lang="fr-BE" sz="4400" dirty="0"/>
              <a:t>	Emotion</a:t>
            </a:r>
          </a:p>
          <a:p>
            <a:r>
              <a:rPr lang="fr-BE" sz="4400" dirty="0"/>
              <a:t>		Solution</a:t>
            </a:r>
          </a:p>
          <a:p>
            <a:r>
              <a:rPr lang="fr-BE" sz="4400" dirty="0"/>
              <a:t>			Conclusion </a:t>
            </a:r>
          </a:p>
        </p:txBody>
      </p:sp>
      <p:pic>
        <p:nvPicPr>
          <p:cNvPr id="4" name="Picture 3">
            <a:extLst>
              <a:ext uri="{FF2B5EF4-FFF2-40B4-BE49-F238E27FC236}">
                <a16:creationId xmlns:a16="http://schemas.microsoft.com/office/drawing/2014/main" id="{EF6C6C85-140A-BFDC-2BDB-A4086A5636AB}"/>
              </a:ext>
            </a:extLst>
          </p:cNvPr>
          <p:cNvPicPr>
            <a:picLocks noChangeAspect="1"/>
          </p:cNvPicPr>
          <p:nvPr/>
        </p:nvPicPr>
        <p:blipFill>
          <a:blip r:embed="rId3"/>
          <a:stretch>
            <a:fillRect/>
          </a:stretch>
        </p:blipFill>
        <p:spPr>
          <a:xfrm>
            <a:off x="509233" y="6264774"/>
            <a:ext cx="872837" cy="422051"/>
          </a:xfrm>
          <a:prstGeom prst="rect">
            <a:avLst/>
          </a:prstGeom>
        </p:spPr>
      </p:pic>
    </p:spTree>
    <p:extLst>
      <p:ext uri="{BB962C8B-B14F-4D97-AF65-F5344CB8AC3E}">
        <p14:creationId xmlns:p14="http://schemas.microsoft.com/office/powerpoint/2010/main" val="158493765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642189" y="673232"/>
            <a:ext cx="10028972" cy="1470566"/>
          </a:xfrm>
        </p:spPr>
        <p:txBody>
          <a:bodyPr>
            <a:normAutofit fontScale="90000"/>
          </a:bodyPr>
          <a:lstStyle/>
          <a:p>
            <a:r>
              <a:rPr lang="fr-BE" dirty="0"/>
              <a:t>Comment faire mieux grâce au DESC ?</a:t>
            </a:r>
            <a:br>
              <a:rPr lang="fr-BE" dirty="0"/>
            </a:br>
            <a:endParaRPr lang="fr-BE" dirty="0"/>
          </a:p>
        </p:txBody>
      </p:sp>
      <p:sp>
        <p:nvSpPr>
          <p:cNvPr id="7" name="Text Placeholder 6"/>
          <p:cNvSpPr>
            <a:spLocks noGrp="1"/>
          </p:cNvSpPr>
          <p:nvPr>
            <p:ph type="body" sz="quarter" idx="13"/>
          </p:nvPr>
        </p:nvSpPr>
        <p:spPr>
          <a:xfrm>
            <a:off x="2384038" y="2239347"/>
            <a:ext cx="9427069" cy="3894753"/>
          </a:xfrm>
        </p:spPr>
        <p:txBody>
          <a:bodyPr>
            <a:normAutofit/>
          </a:bodyPr>
          <a:lstStyle/>
          <a:p>
            <a:r>
              <a:rPr lang="fr-BE" dirty="0"/>
              <a:t>Dans notre culture (latine) nous mélangeons souvent 2 aspects </a:t>
            </a:r>
          </a:p>
          <a:p>
            <a:endParaRPr lang="fr-BE" dirty="0"/>
          </a:p>
          <a:p>
            <a:r>
              <a:rPr lang="fr-BE" dirty="0"/>
              <a:t>	FACTUELS</a:t>
            </a:r>
          </a:p>
          <a:p>
            <a:r>
              <a:rPr lang="fr-BE" dirty="0"/>
              <a:t>		et</a:t>
            </a:r>
          </a:p>
          <a:p>
            <a:r>
              <a:rPr lang="fr-BE" dirty="0"/>
              <a:t>	EMOTIONNELS</a:t>
            </a:r>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379" b="58981" l="28364" r="72364"/>
                    </a14:imgEffect>
                  </a14:imgLayer>
                </a14:imgProps>
              </a:ext>
              <a:ext uri="{28A0092B-C50C-407E-A947-70E740481C1C}">
                <a14:useLocalDpi xmlns:a14="http://schemas.microsoft.com/office/drawing/2010/main" val="0"/>
              </a:ext>
            </a:extLst>
          </a:blip>
          <a:srcRect l="29927" t="12719" r="29346" b="35631"/>
          <a:stretch/>
        </p:blipFill>
        <p:spPr bwMode="auto">
          <a:xfrm>
            <a:off x="7934275" y="3340699"/>
            <a:ext cx="2534649" cy="271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a:extLst>
              <a:ext uri="{FF2B5EF4-FFF2-40B4-BE49-F238E27FC236}">
                <a16:creationId xmlns:a16="http://schemas.microsoft.com/office/drawing/2014/main" id="{ADD2FB2D-B95A-456E-B542-6340BCD64599}"/>
              </a:ext>
            </a:extLst>
          </p:cNvPr>
          <p:cNvSpPr txBox="1"/>
          <p:nvPr/>
        </p:nvSpPr>
        <p:spPr>
          <a:xfrm>
            <a:off x="4699702" y="6468304"/>
            <a:ext cx="3315294" cy="369332"/>
          </a:xfrm>
          <a:prstGeom prst="rect">
            <a:avLst/>
          </a:prstGeom>
          <a:noFill/>
        </p:spPr>
        <p:txBody>
          <a:bodyPr wrap="square" rtlCol="0">
            <a:spAutoFit/>
          </a:bodyPr>
          <a:lstStyle/>
          <a:p>
            <a:r>
              <a:rPr lang="fr-BE" i="1" dirty="0">
                <a:latin typeface="Comic Sans MS" panose="030F0702030302020204" pitchFamily="66" charset="0"/>
              </a:rPr>
              <a:t>Ceci est un boulet sauce lapin</a:t>
            </a:r>
          </a:p>
        </p:txBody>
      </p:sp>
      <p:sp>
        <p:nvSpPr>
          <p:cNvPr id="3" name="Flèche : angle droit 2">
            <a:extLst>
              <a:ext uri="{FF2B5EF4-FFF2-40B4-BE49-F238E27FC236}">
                <a16:creationId xmlns:a16="http://schemas.microsoft.com/office/drawing/2014/main" id="{BFB56C02-BCA7-4711-A383-923D1F615C3B}"/>
              </a:ext>
            </a:extLst>
          </p:cNvPr>
          <p:cNvSpPr/>
          <p:nvPr/>
        </p:nvSpPr>
        <p:spPr>
          <a:xfrm>
            <a:off x="8463103" y="6046563"/>
            <a:ext cx="850392" cy="731520"/>
          </a:xfrm>
          <a:prstGeom prst="bentUpArrow">
            <a:avLst>
              <a:gd name="adj1" fmla="val 8010"/>
              <a:gd name="adj2" fmla="val 17718"/>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a:extLst>
              <a:ext uri="{FF2B5EF4-FFF2-40B4-BE49-F238E27FC236}">
                <a16:creationId xmlns:a16="http://schemas.microsoft.com/office/drawing/2014/main" id="{90A81787-C2A6-4428-BA96-98FF522BC7EF}"/>
              </a:ext>
            </a:extLst>
          </p:cNvPr>
          <p:cNvSpPr/>
          <p:nvPr/>
        </p:nvSpPr>
        <p:spPr>
          <a:xfrm>
            <a:off x="7467744" y="3149600"/>
            <a:ext cx="3334327" cy="2906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 name="Picture 4">
            <a:extLst>
              <a:ext uri="{FF2B5EF4-FFF2-40B4-BE49-F238E27FC236}">
                <a16:creationId xmlns:a16="http://schemas.microsoft.com/office/drawing/2014/main" id="{21E0743D-26ED-BA4E-8B42-29DDBF606F75}"/>
              </a:ext>
            </a:extLst>
          </p:cNvPr>
          <p:cNvPicPr>
            <a:picLocks noChangeAspect="1"/>
          </p:cNvPicPr>
          <p:nvPr/>
        </p:nvPicPr>
        <p:blipFill>
          <a:blip r:embed="rId4"/>
          <a:stretch>
            <a:fillRect/>
          </a:stretch>
        </p:blipFill>
        <p:spPr>
          <a:xfrm>
            <a:off x="509233" y="6264774"/>
            <a:ext cx="872837" cy="422051"/>
          </a:xfrm>
          <a:prstGeom prst="rect">
            <a:avLst/>
          </a:prstGeom>
        </p:spPr>
      </p:pic>
    </p:spTree>
    <p:extLst>
      <p:ext uri="{BB962C8B-B14F-4D97-AF65-F5344CB8AC3E}">
        <p14:creationId xmlns:p14="http://schemas.microsoft.com/office/powerpoint/2010/main" val="141225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8" presetClass="emph" presetSubtype="0" fill="hold" nodeType="afterEffect">
                                  <p:stCondLst>
                                    <p:cond delay="0"/>
                                  </p:stCondLst>
                                  <p:childTnLst>
                                    <p:animRot by="21600000">
                                      <p:cBhvr>
                                        <p:cTn id="9" dur="2000" fill="hold"/>
                                        <p:tgtEl>
                                          <p:spTgt spid="4098"/>
                                        </p:tgtEl>
                                        <p:attrNameLst>
                                          <p:attrName>r</p:attrName>
                                        </p:attrNameLst>
                                      </p:cBhvr>
                                    </p:animRo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 bas 1">
            <a:extLst>
              <a:ext uri="{FF2B5EF4-FFF2-40B4-BE49-F238E27FC236}">
                <a16:creationId xmlns:a16="http://schemas.microsoft.com/office/drawing/2014/main" id="{6A5ACDC6-95AC-42F4-A589-EAC4CD55D87B}"/>
              </a:ext>
            </a:extLst>
          </p:cNvPr>
          <p:cNvSpPr/>
          <p:nvPr/>
        </p:nvSpPr>
        <p:spPr>
          <a:xfrm>
            <a:off x="4623919" y="2465181"/>
            <a:ext cx="826620" cy="3446015"/>
          </a:xfrm>
          <a:prstGeom prst="downArrow">
            <a:avLst/>
          </a:prstGeom>
          <a:solidFill>
            <a:schemeClr val="tx1">
              <a:lumMod val="8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fr-BE"/>
          </a:p>
        </p:txBody>
      </p:sp>
      <p:sp>
        <p:nvSpPr>
          <p:cNvPr id="4" name="Rectangle 3"/>
          <p:cNvSpPr/>
          <p:nvPr/>
        </p:nvSpPr>
        <p:spPr>
          <a:xfrm>
            <a:off x="4823364" y="2590799"/>
            <a:ext cx="6096000" cy="523220"/>
          </a:xfrm>
          <a:prstGeom prst="rect">
            <a:avLst/>
          </a:prstGeom>
        </p:spPr>
        <p:txBody>
          <a:bodyPr>
            <a:spAutoFit/>
          </a:bodyPr>
          <a:lstStyle/>
          <a:p>
            <a:r>
              <a:rPr lang="fr-BE" sz="2800" b="1" dirty="0">
                <a:solidFill>
                  <a:srgbClr val="00B0F0"/>
                </a:solidFill>
              </a:rPr>
              <a:t>D </a:t>
            </a:r>
            <a:r>
              <a:rPr lang="fr-BE" sz="2800" dirty="0"/>
              <a:t>écrire les faits</a:t>
            </a:r>
          </a:p>
        </p:txBody>
      </p:sp>
      <p:sp>
        <p:nvSpPr>
          <p:cNvPr id="7" name="Title 3"/>
          <p:cNvSpPr>
            <a:spLocks noGrp="1"/>
          </p:cNvSpPr>
          <p:nvPr>
            <p:ph type="ctrTitle"/>
          </p:nvPr>
        </p:nvSpPr>
        <p:spPr>
          <a:xfrm>
            <a:off x="3597300" y="901162"/>
            <a:ext cx="8340131" cy="1470566"/>
          </a:xfrm>
        </p:spPr>
        <p:txBody>
          <a:bodyPr>
            <a:normAutofit/>
          </a:bodyPr>
          <a:lstStyle/>
          <a:p>
            <a:r>
              <a:rPr lang="fr-BE" dirty="0"/>
              <a:t>DISC : Séquence</a:t>
            </a:r>
          </a:p>
        </p:txBody>
      </p:sp>
      <p:sp>
        <p:nvSpPr>
          <p:cNvPr id="3" name="ZoneTexte 2">
            <a:extLst>
              <a:ext uri="{FF2B5EF4-FFF2-40B4-BE49-F238E27FC236}">
                <a16:creationId xmlns:a16="http://schemas.microsoft.com/office/drawing/2014/main" id="{49C42CB7-81E1-4A58-8E08-E4A362B7C33E}"/>
              </a:ext>
            </a:extLst>
          </p:cNvPr>
          <p:cNvSpPr txBox="1"/>
          <p:nvPr/>
        </p:nvSpPr>
        <p:spPr>
          <a:xfrm>
            <a:off x="4853940" y="3395586"/>
            <a:ext cx="3270447" cy="523220"/>
          </a:xfrm>
          <a:prstGeom prst="rect">
            <a:avLst/>
          </a:prstGeom>
          <a:noFill/>
        </p:spPr>
        <p:txBody>
          <a:bodyPr wrap="none" rtlCol="0">
            <a:spAutoFit/>
          </a:bodyPr>
          <a:lstStyle/>
          <a:p>
            <a:r>
              <a:rPr lang="fr-BE" sz="2800" b="1" dirty="0">
                <a:solidFill>
                  <a:srgbClr val="00B0F0"/>
                </a:solidFill>
              </a:rPr>
              <a:t>E </a:t>
            </a:r>
            <a:r>
              <a:rPr lang="fr-BE" sz="2800" dirty="0" err="1"/>
              <a:t>xprimer</a:t>
            </a:r>
            <a:r>
              <a:rPr lang="fr-BE" sz="2800" dirty="0"/>
              <a:t> l’émotion</a:t>
            </a:r>
            <a:endParaRPr lang="fr-BE" dirty="0"/>
          </a:p>
        </p:txBody>
      </p:sp>
      <p:sp>
        <p:nvSpPr>
          <p:cNvPr id="5" name="ZoneTexte 4">
            <a:extLst>
              <a:ext uri="{FF2B5EF4-FFF2-40B4-BE49-F238E27FC236}">
                <a16:creationId xmlns:a16="http://schemas.microsoft.com/office/drawing/2014/main" id="{8143ACD6-9169-4DA2-A031-0A6886C042FB}"/>
              </a:ext>
            </a:extLst>
          </p:cNvPr>
          <p:cNvSpPr txBox="1"/>
          <p:nvPr/>
        </p:nvSpPr>
        <p:spPr>
          <a:xfrm>
            <a:off x="4853940" y="4188189"/>
            <a:ext cx="5512856" cy="954749"/>
          </a:xfrm>
          <a:prstGeom prst="rect">
            <a:avLst/>
          </a:prstGeom>
          <a:noFill/>
        </p:spPr>
        <p:txBody>
          <a:bodyPr wrap="none" rtlCol="0">
            <a:spAutoFit/>
          </a:bodyPr>
          <a:lstStyle/>
          <a:p>
            <a:r>
              <a:rPr lang="fr-BE" sz="2800" b="1" dirty="0">
                <a:solidFill>
                  <a:srgbClr val="00B0F0"/>
                </a:solidFill>
              </a:rPr>
              <a:t>S </a:t>
            </a:r>
            <a:r>
              <a:rPr lang="fr-BE" sz="2800" dirty="0" err="1"/>
              <a:t>uggérer</a:t>
            </a:r>
            <a:r>
              <a:rPr lang="fr-BE" sz="2800" dirty="0"/>
              <a:t> des solutions / En susciter </a:t>
            </a:r>
          </a:p>
          <a:p>
            <a:endParaRPr lang="fr-BE" sz="1400" b="1" dirty="0">
              <a:solidFill>
                <a:srgbClr val="00B0F0"/>
              </a:solidFill>
            </a:endParaRPr>
          </a:p>
          <a:p>
            <a:endParaRPr lang="fr-BE" dirty="0"/>
          </a:p>
        </p:txBody>
      </p:sp>
      <p:sp>
        <p:nvSpPr>
          <p:cNvPr id="6" name="ZoneTexte 5">
            <a:extLst>
              <a:ext uri="{FF2B5EF4-FFF2-40B4-BE49-F238E27FC236}">
                <a16:creationId xmlns:a16="http://schemas.microsoft.com/office/drawing/2014/main" id="{2A70E62F-EC62-4431-8400-B93119F88F14}"/>
              </a:ext>
            </a:extLst>
          </p:cNvPr>
          <p:cNvSpPr txBox="1"/>
          <p:nvPr/>
        </p:nvSpPr>
        <p:spPr>
          <a:xfrm>
            <a:off x="4853940" y="5006924"/>
            <a:ext cx="5826852" cy="739305"/>
          </a:xfrm>
          <a:prstGeom prst="rect">
            <a:avLst/>
          </a:prstGeom>
          <a:noFill/>
        </p:spPr>
        <p:txBody>
          <a:bodyPr wrap="none" rtlCol="0">
            <a:spAutoFit/>
          </a:bodyPr>
          <a:lstStyle/>
          <a:p>
            <a:r>
              <a:rPr lang="fr-BE" sz="2800" b="1" dirty="0">
                <a:solidFill>
                  <a:srgbClr val="00B0F0"/>
                </a:solidFill>
              </a:rPr>
              <a:t>C </a:t>
            </a:r>
            <a:r>
              <a:rPr lang="fr-BE" sz="2800" dirty="0" err="1"/>
              <a:t>onclusion</a:t>
            </a:r>
            <a:r>
              <a:rPr lang="fr-BE" sz="2800" dirty="0"/>
              <a:t> et conséquences positives </a:t>
            </a:r>
          </a:p>
          <a:p>
            <a:endParaRPr lang="fr-BE" dirty="0"/>
          </a:p>
        </p:txBody>
      </p:sp>
      <p:pic>
        <p:nvPicPr>
          <p:cNvPr id="8" name="Picture 7">
            <a:extLst>
              <a:ext uri="{FF2B5EF4-FFF2-40B4-BE49-F238E27FC236}">
                <a16:creationId xmlns:a16="http://schemas.microsoft.com/office/drawing/2014/main" id="{893A0622-E7E3-6F61-9319-0D26B11AA14B}"/>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305868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820" y="217503"/>
            <a:ext cx="7653795" cy="1470566"/>
          </a:xfrm>
        </p:spPr>
        <p:txBody>
          <a:bodyPr>
            <a:normAutofit/>
          </a:bodyPr>
          <a:lstStyle/>
          <a:p>
            <a:r>
              <a:rPr lang="fr-BE" dirty="0"/>
              <a:t>D : Description des faits </a:t>
            </a:r>
          </a:p>
        </p:txBody>
      </p:sp>
      <p:sp>
        <p:nvSpPr>
          <p:cNvPr id="3" name="Text Placeholder 2"/>
          <p:cNvSpPr>
            <a:spLocks noGrp="1"/>
          </p:cNvSpPr>
          <p:nvPr>
            <p:ph type="body" sz="quarter" idx="13"/>
          </p:nvPr>
        </p:nvSpPr>
        <p:spPr>
          <a:xfrm>
            <a:off x="615820" y="1688069"/>
            <a:ext cx="11456108" cy="4952428"/>
          </a:xfrm>
        </p:spPr>
        <p:txBody>
          <a:bodyPr>
            <a:normAutofit/>
          </a:bodyPr>
          <a:lstStyle/>
          <a:p>
            <a:r>
              <a:rPr lang="fr-BE" sz="2800" dirty="0"/>
              <a:t>Rappeler les faits concrets, observables, objectifs, sans exagération.</a:t>
            </a:r>
          </a:p>
          <a:p>
            <a:r>
              <a:rPr lang="fr-BE" sz="2800" dirty="0"/>
              <a:t>Quand, Où, Comment, Combien, évènements, mails, paroles , résultats,... </a:t>
            </a:r>
          </a:p>
          <a:p>
            <a:endParaRPr lang="fr-BE" sz="1800" dirty="0"/>
          </a:p>
          <a:p>
            <a:r>
              <a:rPr lang="fr-BE" i="1" dirty="0">
                <a:solidFill>
                  <a:schemeClr val="accent2"/>
                </a:solidFill>
              </a:rPr>
              <a:t>Jean-Marc, j’ai observé que sur les 5 derniers releases, 4 étaient refusés par le client en acceptance. </a:t>
            </a:r>
          </a:p>
          <a:p>
            <a:r>
              <a:rPr lang="fr-BE" i="1" dirty="0">
                <a:solidFill>
                  <a:schemeClr val="accent2"/>
                </a:solidFill>
              </a:rPr>
              <a:t>Or, lors de ton recrutement, il y a 6 mois, l’entretien technique était très bon. </a:t>
            </a:r>
          </a:p>
          <a:p>
            <a:r>
              <a:rPr lang="fr-BE" i="1" dirty="0">
                <a:solidFill>
                  <a:schemeClr val="accent2"/>
                </a:solidFill>
              </a:rPr>
              <a:t>De plus tu as eu l’occasion de suivre une formation et d’être coaché avec succès par un senior dev durant tes 3 premiers mois… »</a:t>
            </a:r>
          </a:p>
        </p:txBody>
      </p:sp>
      <p:pic>
        <p:nvPicPr>
          <p:cNvPr id="2" name="Picture 1">
            <a:extLst>
              <a:ext uri="{FF2B5EF4-FFF2-40B4-BE49-F238E27FC236}">
                <a16:creationId xmlns:a16="http://schemas.microsoft.com/office/drawing/2014/main" id="{46779389-1152-C476-5DB8-7EC30C15E601}"/>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2214752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9755" y="374074"/>
            <a:ext cx="11176637" cy="1470566"/>
          </a:xfrm>
        </p:spPr>
        <p:txBody>
          <a:bodyPr/>
          <a:lstStyle/>
          <a:p>
            <a:r>
              <a:rPr lang="fr-BE" dirty="0"/>
              <a:t>E : Expression des émotions</a:t>
            </a:r>
          </a:p>
        </p:txBody>
      </p:sp>
      <p:sp>
        <p:nvSpPr>
          <p:cNvPr id="3" name="Text Placeholder 2"/>
          <p:cNvSpPr>
            <a:spLocks noGrp="1"/>
          </p:cNvSpPr>
          <p:nvPr>
            <p:ph type="body" sz="quarter" idx="13"/>
          </p:nvPr>
        </p:nvSpPr>
        <p:spPr>
          <a:xfrm>
            <a:off x="634482" y="1939407"/>
            <a:ext cx="11381910" cy="3807401"/>
          </a:xfrm>
        </p:spPr>
        <p:txBody>
          <a:bodyPr>
            <a:normAutofit fontScale="70000" lnSpcReduction="20000"/>
          </a:bodyPr>
          <a:lstStyle/>
          <a:p>
            <a:r>
              <a:rPr lang="fr-BE" sz="4000" dirty="0"/>
              <a:t>Ce que cela provoque comme émotions (colère, tristesse, déception,…)</a:t>
            </a:r>
          </a:p>
          <a:p>
            <a:endParaRPr lang="fr-BE" sz="2600" i="1" dirty="0"/>
          </a:p>
          <a:p>
            <a:r>
              <a:rPr lang="fr-BE" sz="3100" i="1" dirty="0">
                <a:solidFill>
                  <a:schemeClr val="accent2"/>
                </a:solidFill>
              </a:rPr>
              <a:t>«Personnellement, je suis assez embarrassé par les retours du client et je ne sais pas quoi lui dire, et puis … cela retombe sur la réputation de l’équipe»</a:t>
            </a:r>
          </a:p>
          <a:p>
            <a:endParaRPr lang="fr-BE" sz="3100" i="1" dirty="0">
              <a:solidFill>
                <a:schemeClr val="accent2"/>
              </a:solidFill>
            </a:endParaRPr>
          </a:p>
          <a:p>
            <a:r>
              <a:rPr lang="fr-BE" sz="3100" i="1" dirty="0">
                <a:solidFill>
                  <a:schemeClr val="accent2"/>
                </a:solidFill>
              </a:rPr>
              <a:t>« De plus je ne comprends pas ce qui se passe…Je n’arrive pas à faire le lien entre ton niveau technique évalué lors de ton engagement et les résultats concrets sur le terrain »</a:t>
            </a:r>
          </a:p>
          <a:p>
            <a:endParaRPr lang="fr-BE" sz="3100" i="1" dirty="0">
              <a:solidFill>
                <a:schemeClr val="accent2"/>
              </a:solidFill>
            </a:endParaRPr>
          </a:p>
          <a:p>
            <a:r>
              <a:rPr lang="fr-BE" sz="3100" i="1" dirty="0">
                <a:solidFill>
                  <a:schemeClr val="accent2"/>
                </a:solidFill>
              </a:rPr>
              <a:t>« Cela m’embête car je t’apprécie beaucoup.  Cette situation ne me convient pas »</a:t>
            </a:r>
          </a:p>
          <a:p>
            <a:endParaRPr lang="fr-BE" i="1" dirty="0">
              <a:solidFill>
                <a:srgbClr val="0070C0"/>
              </a:solidFill>
            </a:endParaRPr>
          </a:p>
        </p:txBody>
      </p:sp>
      <p:pic>
        <p:nvPicPr>
          <p:cNvPr id="2" name="Picture 1">
            <a:extLst>
              <a:ext uri="{FF2B5EF4-FFF2-40B4-BE49-F238E27FC236}">
                <a16:creationId xmlns:a16="http://schemas.microsoft.com/office/drawing/2014/main" id="{670FE7D5-3204-D7FD-7453-E0C2F6EAE4D3}"/>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1086205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22239" y="112529"/>
            <a:ext cx="7093957" cy="1470566"/>
          </a:xfrm>
        </p:spPr>
        <p:txBody>
          <a:bodyPr/>
          <a:lstStyle/>
          <a:p>
            <a:r>
              <a:rPr lang="fr-BE" dirty="0"/>
              <a:t>S : Recherche de Solutions</a:t>
            </a:r>
          </a:p>
        </p:txBody>
      </p:sp>
      <p:sp>
        <p:nvSpPr>
          <p:cNvPr id="3" name="Text Placeholder 2"/>
          <p:cNvSpPr>
            <a:spLocks noGrp="1"/>
          </p:cNvSpPr>
          <p:nvPr>
            <p:ph type="body" sz="quarter" idx="13"/>
          </p:nvPr>
        </p:nvSpPr>
        <p:spPr>
          <a:xfrm>
            <a:off x="531845" y="1583095"/>
            <a:ext cx="11511091" cy="4472472"/>
          </a:xfrm>
        </p:spPr>
        <p:txBody>
          <a:bodyPr>
            <a:normAutofit fontScale="85000" lnSpcReduction="10000"/>
          </a:bodyPr>
          <a:lstStyle/>
          <a:p>
            <a:r>
              <a:rPr lang="fr-BE" sz="2800" dirty="0"/>
              <a:t>Formuler des hypothèses en mode collaboratif – </a:t>
            </a:r>
          </a:p>
          <a:p>
            <a:r>
              <a:rPr lang="fr-BE" sz="2800" dirty="0"/>
              <a:t>«Je te propose de...» «que se passerait-il si...»</a:t>
            </a:r>
          </a:p>
          <a:p>
            <a:r>
              <a:rPr lang="fr-BE" sz="2800" dirty="0"/>
              <a:t>Les solutions doivent être claires, réalistes et réalisables Concrètement que faire pour... ?</a:t>
            </a:r>
          </a:p>
          <a:p>
            <a:r>
              <a:rPr lang="fr-BE" sz="2800" dirty="0"/>
              <a:t>Soyez force de proposition et autorisez-vous à demander à votre interlocuteur de proposer ses propres idées. </a:t>
            </a:r>
          </a:p>
          <a:p>
            <a:r>
              <a:rPr lang="fr-BE" sz="2800" dirty="0"/>
              <a:t>Les idées venant de lui ont plus de chances d’être mises en œuvre...</a:t>
            </a:r>
          </a:p>
          <a:p>
            <a:r>
              <a:rPr lang="fr-BE" sz="2800" i="1" dirty="0">
                <a:solidFill>
                  <a:schemeClr val="accent2"/>
                </a:solidFill>
              </a:rPr>
              <a:t>« J’ai une première piste que j’aimerais explorer : que dirais-tu qu’on fasse du </a:t>
            </a:r>
            <a:r>
              <a:rPr lang="fr-BE" sz="2800" i="1" dirty="0" err="1">
                <a:solidFill>
                  <a:schemeClr val="accent2"/>
                </a:solidFill>
              </a:rPr>
              <a:t>peer</a:t>
            </a:r>
            <a:r>
              <a:rPr lang="fr-BE" sz="2800" i="1" dirty="0">
                <a:solidFill>
                  <a:schemeClr val="accent2"/>
                </a:solidFill>
              </a:rPr>
              <a:t> </a:t>
            </a:r>
            <a:r>
              <a:rPr lang="fr-BE" sz="2800" i="1" dirty="0" err="1">
                <a:solidFill>
                  <a:schemeClr val="accent2"/>
                </a:solidFill>
              </a:rPr>
              <a:t>review</a:t>
            </a:r>
            <a:r>
              <a:rPr lang="fr-BE" sz="2800" i="1" dirty="0">
                <a:solidFill>
                  <a:schemeClr val="accent2"/>
                </a:solidFill>
              </a:rPr>
              <a:t> assez régulier afin de comprendre là où cela coince. De plus j’aimerais vraiment bosser avec toi ». </a:t>
            </a:r>
          </a:p>
          <a:p>
            <a:r>
              <a:rPr lang="fr-BE" sz="2800" i="1" dirty="0">
                <a:solidFill>
                  <a:schemeClr val="accent2"/>
                </a:solidFill>
              </a:rPr>
              <a:t>« En vois-tu d’autres ? »  </a:t>
            </a:r>
          </a:p>
          <a:p>
            <a:endParaRPr lang="fr-BE" i="1" dirty="0"/>
          </a:p>
        </p:txBody>
      </p:sp>
      <p:pic>
        <p:nvPicPr>
          <p:cNvPr id="2" name="Picture 1">
            <a:extLst>
              <a:ext uri="{FF2B5EF4-FFF2-40B4-BE49-F238E27FC236}">
                <a16:creationId xmlns:a16="http://schemas.microsoft.com/office/drawing/2014/main" id="{88E1CF88-09C9-EF19-71D1-7FCDE0BCC3B4}"/>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665509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25153" y="324035"/>
            <a:ext cx="11251282" cy="1470566"/>
          </a:xfrm>
        </p:spPr>
        <p:txBody>
          <a:bodyPr/>
          <a:lstStyle/>
          <a:p>
            <a:r>
              <a:rPr lang="fr-BE" dirty="0"/>
              <a:t>C : Conséquences et Conclusions</a:t>
            </a:r>
          </a:p>
        </p:txBody>
      </p:sp>
      <p:sp>
        <p:nvSpPr>
          <p:cNvPr id="3" name="Text Placeholder 2"/>
          <p:cNvSpPr>
            <a:spLocks noGrp="1"/>
          </p:cNvSpPr>
          <p:nvPr>
            <p:ph type="body" sz="quarter" idx="13"/>
          </p:nvPr>
        </p:nvSpPr>
        <p:spPr>
          <a:xfrm>
            <a:off x="727795" y="1875363"/>
            <a:ext cx="11045997" cy="4154749"/>
          </a:xfrm>
        </p:spPr>
        <p:txBody>
          <a:bodyPr>
            <a:normAutofit fontScale="85000" lnSpcReduction="10000"/>
          </a:bodyPr>
          <a:lstStyle/>
          <a:p>
            <a:r>
              <a:rPr lang="fr-BE" sz="2600" dirty="0"/>
              <a:t>Reformulation et impact (positifs pour la suite) </a:t>
            </a:r>
          </a:p>
          <a:p>
            <a:r>
              <a:rPr lang="fr-BE" sz="2600" dirty="0"/>
              <a:t>Eventuellement, donner les conséquences négatives et inconvénients si le problème persiste.</a:t>
            </a:r>
          </a:p>
          <a:p>
            <a:r>
              <a:rPr lang="fr-BE" sz="2600" dirty="0"/>
              <a:t>Exposer ce qu’on y gagne si cela fonctionne</a:t>
            </a:r>
          </a:p>
          <a:p>
            <a:r>
              <a:rPr lang="fr-BE" sz="2600" dirty="0"/>
              <a:t>Soutenir les engagements pris</a:t>
            </a:r>
          </a:p>
          <a:p>
            <a:endParaRPr lang="fr-BE" sz="2600" dirty="0"/>
          </a:p>
          <a:p>
            <a:r>
              <a:rPr lang="fr-BE" sz="2800" i="1" dirty="0">
                <a:solidFill>
                  <a:schemeClr val="accent2"/>
                </a:solidFill>
              </a:rPr>
              <a:t>«Ce serait une belle réussite pour notre équipe et pour moi de te permettre de monter la qualité de ton code. En plus ça nous donnerait l’occasion de travailler ensemble sur les mêmes sujets. »</a:t>
            </a:r>
          </a:p>
          <a:p>
            <a:r>
              <a:rPr lang="fr-BE" sz="2800" i="1" dirty="0">
                <a:solidFill>
                  <a:schemeClr val="accent2"/>
                </a:solidFill>
              </a:rPr>
              <a:t>« Si c’est ok pour toi, nous pourrions aller trouver le responsable de notre équipe et lui proposer de travailler ensemble sur cette l’application avec pour objectif l’amélioration de la qualité de ton code et donc de passer plus rapidement les tests d’acceptance »</a:t>
            </a:r>
          </a:p>
        </p:txBody>
      </p:sp>
      <p:pic>
        <p:nvPicPr>
          <p:cNvPr id="2" name="Picture 1">
            <a:extLst>
              <a:ext uri="{FF2B5EF4-FFF2-40B4-BE49-F238E27FC236}">
                <a16:creationId xmlns:a16="http://schemas.microsoft.com/office/drawing/2014/main" id="{BCB8B228-E7D1-7A76-7C13-F9FF333A2273}"/>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262217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FEC16-716B-49BA-81A7-0688F71DB2DC}"/>
              </a:ext>
            </a:extLst>
          </p:cNvPr>
          <p:cNvSpPr>
            <a:spLocks noGrp="1"/>
          </p:cNvSpPr>
          <p:nvPr>
            <p:ph type="ctrTitle"/>
          </p:nvPr>
        </p:nvSpPr>
        <p:spPr>
          <a:xfrm>
            <a:off x="466531" y="252488"/>
            <a:ext cx="11447225" cy="1470566"/>
          </a:xfrm>
        </p:spPr>
        <p:txBody>
          <a:bodyPr>
            <a:normAutofit/>
          </a:bodyPr>
          <a:lstStyle/>
          <a:p>
            <a:r>
              <a:rPr lang="fr-BE" dirty="0"/>
              <a:t>Une question essentielle… </a:t>
            </a:r>
          </a:p>
        </p:txBody>
      </p:sp>
      <p:sp>
        <p:nvSpPr>
          <p:cNvPr id="3" name="Espace réservé du texte 2">
            <a:extLst>
              <a:ext uri="{FF2B5EF4-FFF2-40B4-BE49-F238E27FC236}">
                <a16:creationId xmlns:a16="http://schemas.microsoft.com/office/drawing/2014/main" id="{F1D9314E-907F-4245-A22F-68BC2E7D528D}"/>
              </a:ext>
            </a:extLst>
          </p:cNvPr>
          <p:cNvSpPr>
            <a:spLocks noGrp="1"/>
          </p:cNvSpPr>
          <p:nvPr>
            <p:ph type="body" sz="quarter" idx="13"/>
          </p:nvPr>
        </p:nvSpPr>
        <p:spPr>
          <a:xfrm>
            <a:off x="845488" y="2461921"/>
            <a:ext cx="10481875" cy="3457575"/>
          </a:xfrm>
        </p:spPr>
        <p:txBody>
          <a:bodyPr>
            <a:normAutofit/>
          </a:bodyPr>
          <a:lstStyle/>
          <a:p>
            <a:endParaRPr lang="fr-BE" sz="3600" dirty="0"/>
          </a:p>
          <a:p>
            <a:r>
              <a:rPr lang="fr-BE" sz="3600" dirty="0"/>
              <a:t>Est-ce que je respecte la personne ou le problème ?</a:t>
            </a:r>
          </a:p>
          <a:p>
            <a:endParaRPr lang="fr-BE" sz="3600" dirty="0"/>
          </a:p>
          <a:p>
            <a:r>
              <a:rPr lang="fr-BE" sz="3200" i="1" dirty="0"/>
              <a:t>(Morceau de salade coincé entre les dents)</a:t>
            </a:r>
          </a:p>
        </p:txBody>
      </p:sp>
      <p:pic>
        <p:nvPicPr>
          <p:cNvPr id="4" name="Picture 3">
            <a:extLst>
              <a:ext uri="{FF2B5EF4-FFF2-40B4-BE49-F238E27FC236}">
                <a16:creationId xmlns:a16="http://schemas.microsoft.com/office/drawing/2014/main" id="{C40C32E7-CC58-8C9A-57EC-2274C5801FD6}"/>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3705129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276108" y="1308022"/>
            <a:ext cx="5441285" cy="2364964"/>
          </a:xfrm>
        </p:spPr>
        <p:txBody>
          <a:bodyPr vert="horz" lIns="91440" tIns="45720" rIns="91440" bIns="45720" rtlCol="0" anchor="b">
            <a:normAutofit/>
          </a:bodyPr>
          <a:lstStyle/>
          <a:p>
            <a:pPr algn="ctr">
              <a:lnSpc>
                <a:spcPct val="90000"/>
              </a:lnSpc>
            </a:pPr>
            <a:r>
              <a:rPr lang="en-US" sz="4200" b="1" dirty="0">
                <a:solidFill>
                  <a:schemeClr val="tx2"/>
                </a:solidFill>
                <a:latin typeface="+mj-lt"/>
                <a:ea typeface="+mj-ea"/>
                <a:cs typeface="+mj-cs"/>
              </a:rPr>
              <a:t>Est-</a:t>
            </a:r>
            <a:r>
              <a:rPr lang="en-US" sz="4200" b="1" dirty="0" err="1">
                <a:solidFill>
                  <a:schemeClr val="tx2"/>
                </a:solidFill>
                <a:latin typeface="+mj-lt"/>
                <a:ea typeface="+mj-ea"/>
                <a:cs typeface="+mj-cs"/>
              </a:rPr>
              <a:t>ce</a:t>
            </a:r>
            <a:r>
              <a:rPr lang="en-US" sz="4200" b="1" dirty="0">
                <a:solidFill>
                  <a:schemeClr val="tx2"/>
                </a:solidFill>
                <a:latin typeface="+mj-lt"/>
                <a:ea typeface="+mj-ea"/>
                <a:cs typeface="+mj-cs"/>
              </a:rPr>
              <a:t> facile de </a:t>
            </a:r>
            <a:r>
              <a:rPr lang="en-US" sz="4200" b="1" dirty="0" err="1">
                <a:solidFill>
                  <a:schemeClr val="tx2"/>
                </a:solidFill>
                <a:latin typeface="+mj-lt"/>
                <a:ea typeface="+mj-ea"/>
                <a:cs typeface="+mj-cs"/>
              </a:rPr>
              <a:t>recevoir</a:t>
            </a:r>
            <a:r>
              <a:rPr lang="en-US" sz="4200" b="1" dirty="0">
                <a:solidFill>
                  <a:schemeClr val="tx2"/>
                </a:solidFill>
                <a:latin typeface="+mj-lt"/>
                <a:ea typeface="+mj-ea"/>
                <a:cs typeface="+mj-cs"/>
              </a:rPr>
              <a:t> un feedback </a:t>
            </a:r>
            <a:r>
              <a:rPr lang="en-US" sz="4200" b="1" dirty="0" err="1">
                <a:solidFill>
                  <a:schemeClr val="tx2"/>
                </a:solidFill>
                <a:latin typeface="+mj-lt"/>
                <a:ea typeface="+mj-ea"/>
                <a:cs typeface="+mj-cs"/>
              </a:rPr>
              <a:t>correctif</a:t>
            </a:r>
            <a:r>
              <a:rPr lang="en-US" sz="4200" b="1" dirty="0">
                <a:solidFill>
                  <a:schemeClr val="tx2"/>
                </a:solidFill>
                <a:latin typeface="+mj-lt"/>
                <a:ea typeface="+mj-ea"/>
                <a:cs typeface="+mj-cs"/>
              </a:rPr>
              <a:t> ?</a:t>
            </a:r>
          </a:p>
        </p:txBody>
      </p:sp>
      <p:pic>
        <p:nvPicPr>
          <p:cNvPr id="8" name="Graphic 7" descr="Board Room">
            <a:extLst>
              <a:ext uri="{FF2B5EF4-FFF2-40B4-BE49-F238E27FC236}">
                <a16:creationId xmlns:a16="http://schemas.microsoft.com/office/drawing/2014/main" id="{E8915090-DA53-4C52-1FCB-C400C2E215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339" y="1427660"/>
            <a:ext cx="3551912" cy="3551912"/>
          </a:xfrm>
          <a:prstGeom prst="rect">
            <a:avLst/>
          </a:prstGeom>
        </p:spPr>
      </p:pic>
      <p:pic>
        <p:nvPicPr>
          <p:cNvPr id="2" name="Picture 1">
            <a:extLst>
              <a:ext uri="{FF2B5EF4-FFF2-40B4-BE49-F238E27FC236}">
                <a16:creationId xmlns:a16="http://schemas.microsoft.com/office/drawing/2014/main" id="{BB09522A-1403-C29C-55A1-0F12833E84F2}"/>
              </a:ext>
            </a:extLst>
          </p:cNvPr>
          <p:cNvPicPr>
            <a:picLocks noChangeAspect="1"/>
          </p:cNvPicPr>
          <p:nvPr/>
        </p:nvPicPr>
        <p:blipFill>
          <a:blip r:embed="rId4"/>
          <a:stretch>
            <a:fillRect/>
          </a:stretch>
        </p:blipFill>
        <p:spPr>
          <a:xfrm>
            <a:off x="509233" y="6264774"/>
            <a:ext cx="872837" cy="422051"/>
          </a:xfrm>
          <a:prstGeom prst="rect">
            <a:avLst/>
          </a:prstGeom>
        </p:spPr>
      </p:pic>
    </p:spTree>
    <p:extLst>
      <p:ext uri="{BB962C8B-B14F-4D97-AF65-F5344CB8AC3E}">
        <p14:creationId xmlns:p14="http://schemas.microsoft.com/office/powerpoint/2010/main" val="1353347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Heure du COMP. en main">
            <a:extLst>
              <a:ext uri="{FF2B5EF4-FFF2-40B4-BE49-F238E27FC236}">
                <a16:creationId xmlns:a16="http://schemas.microsoft.com/office/drawing/2014/main" id="{70C8F433-8338-4EF7-E47B-E0891EBFE61A}"/>
              </a:ext>
            </a:extLst>
          </p:cNvPr>
          <p:cNvPicPr>
            <a:picLocks noChangeAspect="1"/>
          </p:cNvPicPr>
          <p:nvPr/>
        </p:nvPicPr>
        <p:blipFill rotWithShape="1">
          <a:blip r:embed="rId2">
            <a:alphaModFix amt="40000"/>
          </a:blip>
          <a:srcRect t="15413"/>
          <a:stretch/>
        </p:blipFill>
        <p:spPr>
          <a:xfrm>
            <a:off x="20" y="10"/>
            <a:ext cx="12191980" cy="6857990"/>
          </a:xfrm>
          <a:prstGeom prst="rect">
            <a:avLst/>
          </a:prstGeom>
        </p:spPr>
      </p:pic>
      <p:sp>
        <p:nvSpPr>
          <p:cNvPr id="2" name="Titre 1">
            <a:extLst>
              <a:ext uri="{FF2B5EF4-FFF2-40B4-BE49-F238E27FC236}">
                <a16:creationId xmlns:a16="http://schemas.microsoft.com/office/drawing/2014/main" id="{CE27E6E6-837E-4000-8001-9E9B458933FD}"/>
              </a:ext>
            </a:extLst>
          </p:cNvPr>
          <p:cNvSpPr>
            <a:spLocks noGrp="1"/>
          </p:cNvSpPr>
          <p:nvPr>
            <p:ph type="ctrTitle"/>
          </p:nvPr>
        </p:nvSpPr>
        <p:spPr>
          <a:xfrm>
            <a:off x="1371600" y="3014139"/>
            <a:ext cx="9448800" cy="1825096"/>
          </a:xfrm>
        </p:spPr>
        <p:txBody>
          <a:bodyPr>
            <a:normAutofit fontScale="90000"/>
          </a:bodyPr>
          <a:lstStyle/>
          <a:p>
            <a:br>
              <a:rPr lang="fr-BE" sz="4200" dirty="0"/>
            </a:br>
            <a:r>
              <a:rPr lang="fr-BE" sz="4200" dirty="0"/>
              <a:t>Guide de SURVIE pour </a:t>
            </a:r>
            <a:r>
              <a:rPr lang="fr-BE" sz="4200" dirty="0">
                <a:solidFill>
                  <a:srgbClr val="00B050"/>
                </a:solidFill>
              </a:rPr>
              <a:t>DONNER</a:t>
            </a:r>
            <a:r>
              <a:rPr lang="fr-BE" sz="4200" dirty="0"/>
              <a:t> et </a:t>
            </a:r>
            <a:r>
              <a:rPr lang="fr-BE" sz="4200" dirty="0">
                <a:solidFill>
                  <a:srgbClr val="00B0F0"/>
                </a:solidFill>
              </a:rPr>
              <a:t>RECEVOIR</a:t>
            </a:r>
            <a:r>
              <a:rPr lang="fr-BE" sz="4200" dirty="0"/>
              <a:t> DU FEEDBACK </a:t>
            </a:r>
          </a:p>
        </p:txBody>
      </p:sp>
      <p:pic>
        <p:nvPicPr>
          <p:cNvPr id="3" name="Picture 2">
            <a:extLst>
              <a:ext uri="{FF2B5EF4-FFF2-40B4-BE49-F238E27FC236}">
                <a16:creationId xmlns:a16="http://schemas.microsoft.com/office/drawing/2014/main" id="{72764D2A-750A-D87E-17A3-BD496CDDE701}"/>
              </a:ext>
            </a:extLst>
          </p:cNvPr>
          <p:cNvPicPr>
            <a:picLocks noChangeAspect="1"/>
          </p:cNvPicPr>
          <p:nvPr/>
        </p:nvPicPr>
        <p:blipFill>
          <a:blip r:embed="rId3"/>
          <a:stretch>
            <a:fillRect/>
          </a:stretch>
        </p:blipFill>
        <p:spPr>
          <a:xfrm>
            <a:off x="509233" y="6264774"/>
            <a:ext cx="872837" cy="422051"/>
          </a:xfrm>
          <a:prstGeom prst="rect">
            <a:avLst/>
          </a:prstGeom>
        </p:spPr>
      </p:pic>
    </p:spTree>
    <p:extLst>
      <p:ext uri="{BB962C8B-B14F-4D97-AF65-F5344CB8AC3E}">
        <p14:creationId xmlns:p14="http://schemas.microsoft.com/office/powerpoint/2010/main" val="320952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E53DD-6831-73E3-D362-BB1DF480F51D}"/>
              </a:ext>
            </a:extLst>
          </p:cNvPr>
          <p:cNvSpPr>
            <a:spLocks noGrp="1"/>
          </p:cNvSpPr>
          <p:nvPr>
            <p:ph type="ctrTitle"/>
          </p:nvPr>
        </p:nvSpPr>
        <p:spPr>
          <a:xfrm>
            <a:off x="653144" y="140521"/>
            <a:ext cx="11400572" cy="1470566"/>
          </a:xfrm>
        </p:spPr>
        <p:txBody>
          <a:bodyPr>
            <a:normAutofit/>
          </a:bodyPr>
          <a:lstStyle/>
          <a:p>
            <a:r>
              <a:rPr lang="fr-FR" dirty="0"/>
              <a:t>Comment recevoir un feedback Correctif ?</a:t>
            </a:r>
            <a:endParaRPr lang="fr-BE" dirty="0"/>
          </a:p>
        </p:txBody>
      </p:sp>
      <p:sp>
        <p:nvSpPr>
          <p:cNvPr id="10" name="Espace réservé du texte 2">
            <a:extLst>
              <a:ext uri="{FF2B5EF4-FFF2-40B4-BE49-F238E27FC236}">
                <a16:creationId xmlns:a16="http://schemas.microsoft.com/office/drawing/2014/main" id="{62BB9286-7D4A-728B-B656-90268199AC37}"/>
              </a:ext>
            </a:extLst>
          </p:cNvPr>
          <p:cNvSpPr>
            <a:spLocks noGrp="1"/>
          </p:cNvSpPr>
          <p:nvPr>
            <p:ph type="body" sz="quarter" idx="13"/>
          </p:nvPr>
        </p:nvSpPr>
        <p:spPr>
          <a:xfrm>
            <a:off x="770842" y="2098027"/>
            <a:ext cx="10603173" cy="3789589"/>
          </a:xfrm>
        </p:spPr>
        <p:txBody>
          <a:bodyPr>
            <a:normAutofit/>
          </a:bodyPr>
          <a:lstStyle/>
          <a:p>
            <a:r>
              <a:rPr lang="fr-FR" dirty="0"/>
              <a:t>Vous êtes toujours libre de l’accepter ou non</a:t>
            </a:r>
          </a:p>
          <a:p>
            <a:r>
              <a:rPr lang="fr-FR" dirty="0"/>
              <a:t>	</a:t>
            </a:r>
            <a:endParaRPr lang="fr-FR" sz="1200" dirty="0"/>
          </a:p>
          <a:p>
            <a:r>
              <a:rPr lang="fr-FR" sz="1200" dirty="0"/>
              <a:t> </a:t>
            </a:r>
            <a:r>
              <a:rPr lang="fr-FR" dirty="0"/>
              <a:t>Dans un feedback, il y a une partie qui nous appartient et une partie qui appartient à l’autre…</a:t>
            </a:r>
          </a:p>
          <a:p>
            <a:r>
              <a:rPr lang="fr-FR" dirty="0"/>
              <a:t>	</a:t>
            </a:r>
            <a:r>
              <a:rPr lang="fr-FR"/>
              <a:t>Faites donc le </a:t>
            </a:r>
            <a:r>
              <a:rPr lang="fr-FR" dirty="0"/>
              <a:t>tri …</a:t>
            </a:r>
          </a:p>
          <a:p>
            <a:endParaRPr lang="fr-BE" sz="1200" dirty="0"/>
          </a:p>
          <a:p>
            <a:r>
              <a:rPr lang="fr-FR" dirty="0"/>
              <a:t>Tip : Dites ce que vous prenez ou ne prenez pas</a:t>
            </a:r>
          </a:p>
          <a:p>
            <a:endParaRPr lang="fr-BE" sz="1200" dirty="0"/>
          </a:p>
        </p:txBody>
      </p:sp>
      <p:pic>
        <p:nvPicPr>
          <p:cNvPr id="3" name="Picture 2">
            <a:extLst>
              <a:ext uri="{FF2B5EF4-FFF2-40B4-BE49-F238E27FC236}">
                <a16:creationId xmlns:a16="http://schemas.microsoft.com/office/drawing/2014/main" id="{19E3A4D9-E1AE-E2E5-CBC9-5471DE446F60}"/>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721590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E53DD-6831-73E3-D362-BB1DF480F51D}"/>
              </a:ext>
            </a:extLst>
          </p:cNvPr>
          <p:cNvSpPr>
            <a:spLocks noGrp="1"/>
          </p:cNvSpPr>
          <p:nvPr>
            <p:ph type="ctrTitle"/>
          </p:nvPr>
        </p:nvSpPr>
        <p:spPr>
          <a:xfrm>
            <a:off x="653144" y="140521"/>
            <a:ext cx="11400572" cy="1470566"/>
          </a:xfrm>
        </p:spPr>
        <p:txBody>
          <a:bodyPr>
            <a:normAutofit/>
          </a:bodyPr>
          <a:lstStyle/>
          <a:p>
            <a:r>
              <a:rPr lang="fr-FR" dirty="0"/>
              <a:t>Comment recevoir un feedback Correctif ?</a:t>
            </a:r>
            <a:endParaRPr lang="fr-BE" dirty="0"/>
          </a:p>
        </p:txBody>
      </p:sp>
      <p:pic>
        <p:nvPicPr>
          <p:cNvPr id="4" name="Image 3">
            <a:extLst>
              <a:ext uri="{FF2B5EF4-FFF2-40B4-BE49-F238E27FC236}">
                <a16:creationId xmlns:a16="http://schemas.microsoft.com/office/drawing/2014/main" id="{EC2EAB18-32B5-CDAE-1B32-C3A511ECF898}"/>
              </a:ext>
            </a:extLst>
          </p:cNvPr>
          <p:cNvPicPr>
            <a:picLocks noChangeAspect="1"/>
          </p:cNvPicPr>
          <p:nvPr/>
        </p:nvPicPr>
        <p:blipFill>
          <a:blip r:embed="rId2"/>
          <a:stretch>
            <a:fillRect/>
          </a:stretch>
        </p:blipFill>
        <p:spPr>
          <a:xfrm>
            <a:off x="7184581" y="3048204"/>
            <a:ext cx="4215511" cy="2805231"/>
          </a:xfrm>
          <a:prstGeom prst="rect">
            <a:avLst/>
          </a:prstGeom>
        </p:spPr>
      </p:pic>
      <p:pic>
        <p:nvPicPr>
          <p:cNvPr id="5" name="Image 4">
            <a:extLst>
              <a:ext uri="{FF2B5EF4-FFF2-40B4-BE49-F238E27FC236}">
                <a16:creationId xmlns:a16="http://schemas.microsoft.com/office/drawing/2014/main" id="{5820FD13-ECBB-E259-310C-D9F443AFCB44}"/>
              </a:ext>
            </a:extLst>
          </p:cNvPr>
          <p:cNvPicPr>
            <a:picLocks noChangeAspect="1"/>
          </p:cNvPicPr>
          <p:nvPr/>
        </p:nvPicPr>
        <p:blipFill>
          <a:blip r:embed="rId3"/>
          <a:stretch>
            <a:fillRect/>
          </a:stretch>
        </p:blipFill>
        <p:spPr>
          <a:xfrm>
            <a:off x="723173" y="2334659"/>
            <a:ext cx="3191269" cy="4020999"/>
          </a:xfrm>
          <a:prstGeom prst="rect">
            <a:avLst/>
          </a:prstGeom>
        </p:spPr>
      </p:pic>
      <p:cxnSp>
        <p:nvCxnSpPr>
          <p:cNvPr id="8" name="Connecteur droit 7">
            <a:extLst>
              <a:ext uri="{FF2B5EF4-FFF2-40B4-BE49-F238E27FC236}">
                <a16:creationId xmlns:a16="http://schemas.microsoft.com/office/drawing/2014/main" id="{A6691545-D652-8BC3-2A9F-FEB367A55FC5}"/>
              </a:ext>
            </a:extLst>
          </p:cNvPr>
          <p:cNvCxnSpPr>
            <a:cxnSpLocks/>
          </p:cNvCxnSpPr>
          <p:nvPr/>
        </p:nvCxnSpPr>
        <p:spPr>
          <a:xfrm flipH="1">
            <a:off x="4478694" y="2034074"/>
            <a:ext cx="2388637" cy="4444512"/>
          </a:xfrm>
          <a:prstGeom prst="line">
            <a:avLst/>
          </a:prstGeom>
          <a:ln w="57150">
            <a:solidFill>
              <a:srgbClr val="F7ED6D"/>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ACFD1D82-F803-7F0B-07AC-552E3986FF83}"/>
              </a:ext>
            </a:extLst>
          </p:cNvPr>
          <p:cNvSpPr txBox="1"/>
          <p:nvPr/>
        </p:nvSpPr>
        <p:spPr>
          <a:xfrm>
            <a:off x="1171858" y="1788207"/>
            <a:ext cx="2293898" cy="369332"/>
          </a:xfrm>
          <a:prstGeom prst="rect">
            <a:avLst/>
          </a:prstGeom>
          <a:noFill/>
        </p:spPr>
        <p:txBody>
          <a:bodyPr wrap="none" rtlCol="0">
            <a:spAutoFit/>
          </a:bodyPr>
          <a:lstStyle/>
          <a:p>
            <a:r>
              <a:rPr lang="fr-FR" dirty="0"/>
              <a:t>Retour à l’expéditeur </a:t>
            </a:r>
            <a:endParaRPr lang="fr-BE" dirty="0"/>
          </a:p>
        </p:txBody>
      </p:sp>
      <p:sp>
        <p:nvSpPr>
          <p:cNvPr id="6" name="ZoneTexte 5">
            <a:extLst>
              <a:ext uri="{FF2B5EF4-FFF2-40B4-BE49-F238E27FC236}">
                <a16:creationId xmlns:a16="http://schemas.microsoft.com/office/drawing/2014/main" id="{B70E5EC7-48D0-5754-A7A7-276701ABAA5A}"/>
              </a:ext>
            </a:extLst>
          </p:cNvPr>
          <p:cNvSpPr txBox="1"/>
          <p:nvPr/>
        </p:nvSpPr>
        <p:spPr>
          <a:xfrm>
            <a:off x="8343102" y="1781707"/>
            <a:ext cx="1839158" cy="369332"/>
          </a:xfrm>
          <a:prstGeom prst="rect">
            <a:avLst/>
          </a:prstGeom>
          <a:noFill/>
        </p:spPr>
        <p:txBody>
          <a:bodyPr wrap="none" rtlCol="0">
            <a:spAutoFit/>
          </a:bodyPr>
          <a:lstStyle/>
          <a:p>
            <a:r>
              <a:rPr lang="fr-FR" dirty="0" err="1"/>
              <a:t>Auto-destruction</a:t>
            </a:r>
            <a:endParaRPr lang="fr-BE" dirty="0"/>
          </a:p>
        </p:txBody>
      </p:sp>
      <p:pic>
        <p:nvPicPr>
          <p:cNvPr id="7" name="Picture 6">
            <a:extLst>
              <a:ext uri="{FF2B5EF4-FFF2-40B4-BE49-F238E27FC236}">
                <a16:creationId xmlns:a16="http://schemas.microsoft.com/office/drawing/2014/main" id="{EDF586B6-F38A-917B-4841-9491407A7833}"/>
              </a:ext>
            </a:extLst>
          </p:cNvPr>
          <p:cNvPicPr>
            <a:picLocks noChangeAspect="1"/>
          </p:cNvPicPr>
          <p:nvPr/>
        </p:nvPicPr>
        <p:blipFill>
          <a:blip r:embed="rId4"/>
          <a:stretch>
            <a:fillRect/>
          </a:stretch>
        </p:blipFill>
        <p:spPr>
          <a:xfrm>
            <a:off x="509233" y="6264774"/>
            <a:ext cx="872837" cy="422051"/>
          </a:xfrm>
          <a:prstGeom prst="rect">
            <a:avLst/>
          </a:prstGeom>
        </p:spPr>
      </p:pic>
    </p:spTree>
    <p:extLst>
      <p:ext uri="{BB962C8B-B14F-4D97-AF65-F5344CB8AC3E}">
        <p14:creationId xmlns:p14="http://schemas.microsoft.com/office/powerpoint/2010/main" val="20491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E53DD-6831-73E3-D362-BB1DF480F51D}"/>
              </a:ext>
            </a:extLst>
          </p:cNvPr>
          <p:cNvSpPr>
            <a:spLocks noGrp="1"/>
          </p:cNvSpPr>
          <p:nvPr>
            <p:ph type="ctrTitle"/>
          </p:nvPr>
        </p:nvSpPr>
        <p:spPr>
          <a:xfrm>
            <a:off x="653144" y="140521"/>
            <a:ext cx="11400572" cy="1470566"/>
          </a:xfrm>
        </p:spPr>
        <p:txBody>
          <a:bodyPr>
            <a:normAutofit/>
          </a:bodyPr>
          <a:lstStyle/>
          <a:p>
            <a:r>
              <a:rPr lang="fr-FR" dirty="0"/>
              <a:t>Comment recevoir un feedback Correctif ?</a:t>
            </a:r>
            <a:endParaRPr lang="fr-BE" dirty="0"/>
          </a:p>
        </p:txBody>
      </p:sp>
      <p:pic>
        <p:nvPicPr>
          <p:cNvPr id="4" name="Image 3">
            <a:extLst>
              <a:ext uri="{FF2B5EF4-FFF2-40B4-BE49-F238E27FC236}">
                <a16:creationId xmlns:a16="http://schemas.microsoft.com/office/drawing/2014/main" id="{EC2EAB18-32B5-CDAE-1B32-C3A511ECF898}"/>
              </a:ext>
            </a:extLst>
          </p:cNvPr>
          <p:cNvPicPr>
            <a:picLocks noChangeAspect="1"/>
          </p:cNvPicPr>
          <p:nvPr/>
        </p:nvPicPr>
        <p:blipFill>
          <a:blip r:embed="rId2"/>
          <a:stretch>
            <a:fillRect/>
          </a:stretch>
        </p:blipFill>
        <p:spPr>
          <a:xfrm>
            <a:off x="9011732" y="4264090"/>
            <a:ext cx="2388360" cy="1589345"/>
          </a:xfrm>
          <a:prstGeom prst="rect">
            <a:avLst/>
          </a:prstGeom>
        </p:spPr>
      </p:pic>
      <p:pic>
        <p:nvPicPr>
          <p:cNvPr id="5" name="Image 4">
            <a:extLst>
              <a:ext uri="{FF2B5EF4-FFF2-40B4-BE49-F238E27FC236}">
                <a16:creationId xmlns:a16="http://schemas.microsoft.com/office/drawing/2014/main" id="{5820FD13-ECBB-E259-310C-D9F443AFCB44}"/>
              </a:ext>
            </a:extLst>
          </p:cNvPr>
          <p:cNvPicPr>
            <a:picLocks noChangeAspect="1"/>
          </p:cNvPicPr>
          <p:nvPr/>
        </p:nvPicPr>
        <p:blipFill>
          <a:blip r:embed="rId3"/>
          <a:stretch>
            <a:fillRect/>
          </a:stretch>
        </p:blipFill>
        <p:spPr>
          <a:xfrm>
            <a:off x="723173" y="2334659"/>
            <a:ext cx="1679399" cy="2116043"/>
          </a:xfrm>
          <a:prstGeom prst="rect">
            <a:avLst/>
          </a:prstGeom>
        </p:spPr>
      </p:pic>
      <p:sp>
        <p:nvSpPr>
          <p:cNvPr id="3" name="ZoneTexte 2">
            <a:extLst>
              <a:ext uri="{FF2B5EF4-FFF2-40B4-BE49-F238E27FC236}">
                <a16:creationId xmlns:a16="http://schemas.microsoft.com/office/drawing/2014/main" id="{ACFD1D82-F803-7F0B-07AC-552E3986FF83}"/>
              </a:ext>
            </a:extLst>
          </p:cNvPr>
          <p:cNvSpPr txBox="1"/>
          <p:nvPr/>
        </p:nvSpPr>
        <p:spPr>
          <a:xfrm>
            <a:off x="863132" y="1967248"/>
            <a:ext cx="1590307" cy="276999"/>
          </a:xfrm>
          <a:prstGeom prst="rect">
            <a:avLst/>
          </a:prstGeom>
          <a:noFill/>
        </p:spPr>
        <p:txBody>
          <a:bodyPr wrap="none" rtlCol="0">
            <a:spAutoFit/>
          </a:bodyPr>
          <a:lstStyle/>
          <a:p>
            <a:r>
              <a:rPr lang="fr-FR" sz="1200" dirty="0"/>
              <a:t>Retour à l’expéditeur </a:t>
            </a:r>
            <a:endParaRPr lang="fr-BE" sz="1200" dirty="0"/>
          </a:p>
        </p:txBody>
      </p:sp>
      <p:sp>
        <p:nvSpPr>
          <p:cNvPr id="6" name="ZoneTexte 5">
            <a:extLst>
              <a:ext uri="{FF2B5EF4-FFF2-40B4-BE49-F238E27FC236}">
                <a16:creationId xmlns:a16="http://schemas.microsoft.com/office/drawing/2014/main" id="{B70E5EC7-48D0-5754-A7A7-276701ABAA5A}"/>
              </a:ext>
            </a:extLst>
          </p:cNvPr>
          <p:cNvSpPr txBox="1"/>
          <p:nvPr/>
        </p:nvSpPr>
        <p:spPr>
          <a:xfrm>
            <a:off x="9560222" y="3864194"/>
            <a:ext cx="1291379" cy="276999"/>
          </a:xfrm>
          <a:prstGeom prst="rect">
            <a:avLst/>
          </a:prstGeom>
          <a:noFill/>
        </p:spPr>
        <p:txBody>
          <a:bodyPr wrap="none" rtlCol="0">
            <a:spAutoFit/>
          </a:bodyPr>
          <a:lstStyle/>
          <a:p>
            <a:r>
              <a:rPr lang="fr-FR" sz="1200" dirty="0" err="1"/>
              <a:t>Auto-destruction</a:t>
            </a:r>
            <a:endParaRPr lang="fr-BE" sz="1200" dirty="0"/>
          </a:p>
        </p:txBody>
      </p:sp>
      <p:pic>
        <p:nvPicPr>
          <p:cNvPr id="7" name="Image 6">
            <a:extLst>
              <a:ext uri="{FF2B5EF4-FFF2-40B4-BE49-F238E27FC236}">
                <a16:creationId xmlns:a16="http://schemas.microsoft.com/office/drawing/2014/main" id="{3B5338C6-0748-9BA5-6851-E7CB80B614E3}"/>
              </a:ext>
            </a:extLst>
          </p:cNvPr>
          <p:cNvPicPr>
            <a:picLocks noChangeAspect="1"/>
          </p:cNvPicPr>
          <p:nvPr/>
        </p:nvPicPr>
        <p:blipFill rotWithShape="1">
          <a:blip r:embed="rId4"/>
          <a:srcRect b="13333"/>
          <a:stretch/>
        </p:blipFill>
        <p:spPr>
          <a:xfrm>
            <a:off x="3096318" y="1964094"/>
            <a:ext cx="5307682" cy="4599991"/>
          </a:xfrm>
          <a:prstGeom prst="rect">
            <a:avLst/>
          </a:prstGeom>
        </p:spPr>
      </p:pic>
      <p:pic>
        <p:nvPicPr>
          <p:cNvPr id="8" name="Picture 7">
            <a:extLst>
              <a:ext uri="{FF2B5EF4-FFF2-40B4-BE49-F238E27FC236}">
                <a16:creationId xmlns:a16="http://schemas.microsoft.com/office/drawing/2014/main" id="{743AB66E-1AA6-E874-0244-6DF87D1D5B20}"/>
              </a:ext>
            </a:extLst>
          </p:cNvPr>
          <p:cNvPicPr>
            <a:picLocks noChangeAspect="1"/>
          </p:cNvPicPr>
          <p:nvPr/>
        </p:nvPicPr>
        <p:blipFill>
          <a:blip r:embed="rId5"/>
          <a:stretch>
            <a:fillRect/>
          </a:stretch>
        </p:blipFill>
        <p:spPr>
          <a:xfrm>
            <a:off x="509233" y="6264774"/>
            <a:ext cx="872837" cy="422051"/>
          </a:xfrm>
          <a:prstGeom prst="rect">
            <a:avLst/>
          </a:prstGeom>
        </p:spPr>
      </p:pic>
    </p:spTree>
    <p:extLst>
      <p:ext uri="{BB962C8B-B14F-4D97-AF65-F5344CB8AC3E}">
        <p14:creationId xmlns:p14="http://schemas.microsoft.com/office/powerpoint/2010/main" val="3479395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2276884-7457-AC4F-396C-33233BC35492}"/>
              </a:ext>
            </a:extLst>
          </p:cNvPr>
          <p:cNvSpPr>
            <a:spLocks noGrp="1"/>
          </p:cNvSpPr>
          <p:nvPr>
            <p:ph type="body" sz="quarter" idx="13"/>
          </p:nvPr>
        </p:nvSpPr>
        <p:spPr>
          <a:xfrm>
            <a:off x="429209" y="1864761"/>
            <a:ext cx="9983754" cy="3457575"/>
          </a:xfrm>
        </p:spPr>
        <p:txBody>
          <a:bodyPr/>
          <a:lstStyle/>
          <a:p>
            <a:pPr marL="342900" indent="-342900">
              <a:buFont typeface="Wingdings" panose="05000000000000000000" pitchFamily="2" charset="2"/>
              <a:buChar char="ü"/>
            </a:pPr>
            <a:r>
              <a:rPr lang="fr-FR" dirty="0"/>
              <a:t>L’autre comme moi-même sommes des gens bien, de belles personnes</a:t>
            </a:r>
          </a:p>
          <a:p>
            <a:pPr marL="342900" indent="-342900">
              <a:buFont typeface="Wingdings" panose="05000000000000000000" pitchFamily="2" charset="2"/>
              <a:buChar char="ü"/>
            </a:pPr>
            <a:r>
              <a:rPr lang="fr-FR" dirty="0"/>
              <a:t>La personne que je suis n’est pas devenue, l’instant d’un feedback, quelqu’un de moins bon</a:t>
            </a:r>
          </a:p>
          <a:p>
            <a:pPr marL="342900" indent="-342900">
              <a:buFont typeface="Wingdings" panose="05000000000000000000" pitchFamily="2" charset="2"/>
              <a:buChar char="ü"/>
            </a:pPr>
            <a:r>
              <a:rPr lang="fr-FR" dirty="0"/>
              <a:t>Plus je reçois de feedback, meilleur je vais devenir (donc tout </a:t>
            </a:r>
            <a:r>
              <a:rPr lang="fr-FR" dirty="0" err="1"/>
              <a:t>bénéf</a:t>
            </a:r>
            <a:r>
              <a:rPr lang="fr-FR" dirty="0"/>
              <a:t>. pour moi) </a:t>
            </a:r>
          </a:p>
          <a:p>
            <a:pPr marL="342900" indent="-342900">
              <a:buFont typeface="Wingdings" panose="05000000000000000000" pitchFamily="2" charset="2"/>
              <a:buChar char="ü"/>
            </a:pPr>
            <a:endParaRPr lang="fr-BE" dirty="0"/>
          </a:p>
        </p:txBody>
      </p:sp>
      <p:sp>
        <p:nvSpPr>
          <p:cNvPr id="4" name="Titre 1">
            <a:extLst>
              <a:ext uri="{FF2B5EF4-FFF2-40B4-BE49-F238E27FC236}">
                <a16:creationId xmlns:a16="http://schemas.microsoft.com/office/drawing/2014/main" id="{FD38AD46-1F8A-4EEE-3C7B-43909C83750C}"/>
              </a:ext>
            </a:extLst>
          </p:cNvPr>
          <p:cNvSpPr txBox="1">
            <a:spLocks/>
          </p:cNvSpPr>
          <p:nvPr/>
        </p:nvSpPr>
        <p:spPr>
          <a:xfrm>
            <a:off x="653144" y="140521"/>
            <a:ext cx="11400572" cy="1470566"/>
          </a:xfrm>
          <a:prstGeom prst="rect">
            <a:avLst/>
          </a:prstGeom>
          <a:effectLst>
            <a:outerShdw blurRad="25400" dir="17880000">
              <a:srgbClr val="000000">
                <a:alpha val="46000"/>
              </a:srgbClr>
            </a:outerShdw>
          </a:effectLst>
        </p:spPr>
        <p:txBody>
          <a:bodyPr vert="horz" lIns="91440" tIns="45720" rIns="91440" bIns="45720" rtlCol="0" anchor="ctr" anchorCtr="0">
            <a:normAutofit/>
          </a:bodyPr>
          <a:lstStyle>
            <a:lvl1pPr algn="l" defTabSz="457200" rtl="0" eaLnBrk="1" latinLnBrk="0" hangingPunct="1">
              <a:spcBef>
                <a:spcPct val="0"/>
              </a:spcBef>
              <a:buNone/>
              <a:defRPr lang="en-US" sz="4800" b="0" kern="1200" spc="-150" dirty="0">
                <a:ln>
                  <a:solidFill>
                    <a:schemeClr val="bg1">
                      <a:lumMod val="75000"/>
                      <a:lumOff val="25000"/>
                      <a:alpha val="10000"/>
                    </a:schemeClr>
                  </a:solidFill>
                </a:ln>
                <a:solidFill>
                  <a:srgbClr val="00A9A9"/>
                </a:solidFill>
                <a:effectLst>
                  <a:outerShdw blurRad="9525" dist="25400" dir="14640000" algn="tl" rotWithShape="0">
                    <a:schemeClr val="bg1">
                      <a:alpha val="30000"/>
                    </a:schemeClr>
                  </a:outerShdw>
                </a:effectLst>
                <a:latin typeface="+mn-lt"/>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t>Comment recevoir un feedback Correctif ?</a:t>
            </a:r>
            <a:endParaRPr lang="fr-BE"/>
          </a:p>
        </p:txBody>
      </p:sp>
      <p:pic>
        <p:nvPicPr>
          <p:cNvPr id="2" name="Picture 1">
            <a:extLst>
              <a:ext uri="{FF2B5EF4-FFF2-40B4-BE49-F238E27FC236}">
                <a16:creationId xmlns:a16="http://schemas.microsoft.com/office/drawing/2014/main" id="{E82672E6-6874-B035-D85B-18405737AE95}"/>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2630970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740C70-A71C-0EDD-BB3E-E0C3407F46F2}"/>
              </a:ext>
            </a:extLst>
          </p:cNvPr>
          <p:cNvSpPr>
            <a:spLocks noGrp="1"/>
          </p:cNvSpPr>
          <p:nvPr>
            <p:ph type="ctrTitle"/>
          </p:nvPr>
        </p:nvSpPr>
        <p:spPr>
          <a:xfrm>
            <a:off x="4717163" y="1120235"/>
            <a:ext cx="3040490" cy="1470566"/>
          </a:xfrm>
        </p:spPr>
        <p:txBody>
          <a:bodyPr/>
          <a:lstStyle/>
          <a:p>
            <a:r>
              <a:rPr lang="fr-FR" dirty="0"/>
              <a:t>Petit défi… </a:t>
            </a:r>
            <a:endParaRPr lang="fr-BE" dirty="0"/>
          </a:p>
        </p:txBody>
      </p:sp>
      <p:sp>
        <p:nvSpPr>
          <p:cNvPr id="3" name="Espace réservé du texte 2">
            <a:extLst>
              <a:ext uri="{FF2B5EF4-FFF2-40B4-BE49-F238E27FC236}">
                <a16:creationId xmlns:a16="http://schemas.microsoft.com/office/drawing/2014/main" id="{8BC0EFEA-B9DC-CB77-44A5-49A45D14F9CD}"/>
              </a:ext>
            </a:extLst>
          </p:cNvPr>
          <p:cNvSpPr>
            <a:spLocks noGrp="1"/>
          </p:cNvSpPr>
          <p:nvPr>
            <p:ph type="body" sz="quarter" idx="13"/>
          </p:nvPr>
        </p:nvSpPr>
        <p:spPr>
          <a:xfrm>
            <a:off x="2025447" y="2744890"/>
            <a:ext cx="8485238" cy="783286"/>
          </a:xfrm>
        </p:spPr>
        <p:txBody>
          <a:bodyPr>
            <a:noAutofit/>
          </a:bodyPr>
          <a:lstStyle/>
          <a:p>
            <a:r>
              <a:rPr lang="fr-FR" sz="3600" i="1" dirty="0"/>
              <a:t>Qui est prêt à donner 3 feedbacks aujourd’hui ? </a:t>
            </a:r>
            <a:endParaRPr lang="fr-BE" sz="3600" i="1" dirty="0"/>
          </a:p>
        </p:txBody>
      </p:sp>
      <p:pic>
        <p:nvPicPr>
          <p:cNvPr id="4" name="Picture 3">
            <a:extLst>
              <a:ext uri="{FF2B5EF4-FFF2-40B4-BE49-F238E27FC236}">
                <a16:creationId xmlns:a16="http://schemas.microsoft.com/office/drawing/2014/main" id="{70E9955E-83ED-0700-54BD-E91EFA274B50}"/>
              </a:ext>
            </a:extLst>
          </p:cNvPr>
          <p:cNvPicPr>
            <a:picLocks noChangeAspect="1"/>
          </p:cNvPicPr>
          <p:nvPr/>
        </p:nvPicPr>
        <p:blipFill>
          <a:blip r:embed="rId2"/>
          <a:stretch>
            <a:fillRect/>
          </a:stretch>
        </p:blipFill>
        <p:spPr>
          <a:xfrm>
            <a:off x="509233" y="6264774"/>
            <a:ext cx="872837" cy="422051"/>
          </a:xfrm>
          <a:prstGeom prst="rect">
            <a:avLst/>
          </a:prstGeom>
        </p:spPr>
      </p:pic>
    </p:spTree>
    <p:extLst>
      <p:ext uri="{BB962C8B-B14F-4D97-AF65-F5344CB8AC3E}">
        <p14:creationId xmlns:p14="http://schemas.microsoft.com/office/powerpoint/2010/main" val="3105104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AB740B-BC48-E6D5-2BF3-9DD13448074E}"/>
              </a:ext>
            </a:extLst>
          </p:cNvPr>
          <p:cNvSpPr>
            <a:spLocks noGrp="1"/>
          </p:cNvSpPr>
          <p:nvPr>
            <p:ph type="ctrTitle"/>
          </p:nvPr>
        </p:nvSpPr>
        <p:spPr>
          <a:xfrm>
            <a:off x="3114504" y="2693717"/>
            <a:ext cx="7093957" cy="1470566"/>
          </a:xfrm>
        </p:spPr>
        <p:txBody>
          <a:bodyPr/>
          <a:lstStyle/>
          <a:p>
            <a:r>
              <a:rPr lang="fr-FR" dirty="0"/>
              <a:t>Merci pour votre écoute</a:t>
            </a:r>
            <a:endParaRPr lang="fr-BE" dirty="0"/>
          </a:p>
        </p:txBody>
      </p:sp>
    </p:spTree>
    <p:extLst>
      <p:ext uri="{BB962C8B-B14F-4D97-AF65-F5344CB8AC3E}">
        <p14:creationId xmlns:p14="http://schemas.microsoft.com/office/powerpoint/2010/main" val="204027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5DB3C1-6CF0-1136-4650-6D74B8EDBD23}"/>
              </a:ext>
            </a:extLst>
          </p:cNvPr>
          <p:cNvSpPr>
            <a:spLocks noGrp="1"/>
          </p:cNvSpPr>
          <p:nvPr>
            <p:ph type="title"/>
          </p:nvPr>
        </p:nvSpPr>
        <p:spPr/>
        <p:txBody>
          <a:bodyPr/>
          <a:lstStyle/>
          <a:p>
            <a:r>
              <a:rPr lang="fr-FR" dirty="0"/>
              <a:t>Avertissement ! </a:t>
            </a:r>
            <a:endParaRPr lang="fr-BE" dirty="0"/>
          </a:p>
        </p:txBody>
      </p:sp>
      <p:pic>
        <p:nvPicPr>
          <p:cNvPr id="7" name="Espace réservé du contenu 6">
            <a:extLst>
              <a:ext uri="{FF2B5EF4-FFF2-40B4-BE49-F238E27FC236}">
                <a16:creationId xmlns:a16="http://schemas.microsoft.com/office/drawing/2014/main" id="{B5D0CA1E-38DB-CDA1-CE5D-18646DB045B9}"/>
              </a:ext>
            </a:extLst>
          </p:cNvPr>
          <p:cNvPicPr>
            <a:picLocks noGrp="1" noChangeAspect="1"/>
          </p:cNvPicPr>
          <p:nvPr>
            <p:ph idx="1"/>
          </p:nvPr>
        </p:nvPicPr>
        <p:blipFill>
          <a:blip r:embed="rId2"/>
          <a:stretch>
            <a:fillRect/>
          </a:stretch>
        </p:blipFill>
        <p:spPr>
          <a:xfrm>
            <a:off x="3675525" y="1977095"/>
            <a:ext cx="4830301" cy="3655660"/>
          </a:xfrm>
          <a:prstGeom prst="rect">
            <a:avLst/>
          </a:prstGeom>
        </p:spPr>
      </p:pic>
      <p:pic>
        <p:nvPicPr>
          <p:cNvPr id="3" name="Picture 2">
            <a:extLst>
              <a:ext uri="{FF2B5EF4-FFF2-40B4-BE49-F238E27FC236}">
                <a16:creationId xmlns:a16="http://schemas.microsoft.com/office/drawing/2014/main" id="{344A206E-160C-EC79-8905-680B6C593B00}"/>
              </a:ext>
            </a:extLst>
          </p:cNvPr>
          <p:cNvPicPr>
            <a:picLocks noChangeAspect="1"/>
          </p:cNvPicPr>
          <p:nvPr/>
        </p:nvPicPr>
        <p:blipFill>
          <a:blip r:embed="rId3"/>
          <a:stretch>
            <a:fillRect/>
          </a:stretch>
        </p:blipFill>
        <p:spPr>
          <a:xfrm>
            <a:off x="509233" y="6264774"/>
            <a:ext cx="872837" cy="422051"/>
          </a:xfrm>
          <a:prstGeom prst="rect">
            <a:avLst/>
          </a:prstGeom>
        </p:spPr>
      </p:pic>
    </p:spTree>
    <p:extLst>
      <p:ext uri="{BB962C8B-B14F-4D97-AF65-F5344CB8AC3E}">
        <p14:creationId xmlns:p14="http://schemas.microsoft.com/office/powerpoint/2010/main" val="655063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5F4456-D522-154A-6196-5EF9D3CDA4A9}"/>
              </a:ext>
            </a:extLst>
          </p:cNvPr>
          <p:cNvSpPr>
            <a:spLocks noGrp="1"/>
          </p:cNvSpPr>
          <p:nvPr>
            <p:ph type="title"/>
          </p:nvPr>
        </p:nvSpPr>
        <p:spPr/>
        <p:txBody>
          <a:bodyPr/>
          <a:lstStyle/>
          <a:p>
            <a:endParaRPr lang="fr-BE"/>
          </a:p>
        </p:txBody>
      </p:sp>
      <p:pic>
        <p:nvPicPr>
          <p:cNvPr id="5" name="Espace réservé du contenu 4" descr="Une image contenant texte, papier, Produit en papier, fournitures de bureau&#10;&#10;Description générée automatiquement">
            <a:extLst>
              <a:ext uri="{FF2B5EF4-FFF2-40B4-BE49-F238E27FC236}">
                <a16:creationId xmlns:a16="http://schemas.microsoft.com/office/drawing/2014/main" id="{5F4F88DE-D038-E916-D667-2054673A69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6618" y="117987"/>
            <a:ext cx="9193161" cy="6894871"/>
          </a:xfrm>
        </p:spPr>
      </p:pic>
      <p:pic>
        <p:nvPicPr>
          <p:cNvPr id="6" name="Picture 2" descr="Bienvenue | Le Val D&amp;#39;amblève">
            <a:extLst>
              <a:ext uri="{FF2B5EF4-FFF2-40B4-BE49-F238E27FC236}">
                <a16:creationId xmlns:a16="http://schemas.microsoft.com/office/drawing/2014/main" id="{E97FADA6-2D5B-7398-CB30-AFCABD7E037A}"/>
              </a:ext>
            </a:extLst>
          </p:cNvPr>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Texturizer/>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89101" y="1687144"/>
            <a:ext cx="3682184" cy="30061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DD51079-C880-4D17-7A41-386938AB28B3}"/>
              </a:ext>
            </a:extLst>
          </p:cNvPr>
          <p:cNvPicPr>
            <a:picLocks noChangeAspect="1"/>
          </p:cNvPicPr>
          <p:nvPr/>
        </p:nvPicPr>
        <p:blipFill>
          <a:blip r:embed="rId5"/>
          <a:stretch>
            <a:fillRect/>
          </a:stretch>
        </p:blipFill>
        <p:spPr>
          <a:xfrm>
            <a:off x="509233" y="6264774"/>
            <a:ext cx="872837" cy="422051"/>
          </a:xfrm>
          <a:prstGeom prst="rect">
            <a:avLst/>
          </a:prstGeom>
        </p:spPr>
      </p:pic>
    </p:spTree>
    <p:extLst>
      <p:ext uri="{BB962C8B-B14F-4D97-AF65-F5344CB8AC3E}">
        <p14:creationId xmlns:p14="http://schemas.microsoft.com/office/powerpoint/2010/main" val="3990928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envenue | Le Val D&amp;#39;amblè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24" y="0"/>
            <a:ext cx="11597951" cy="7809996"/>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A629BE0D-E7CF-7580-A20E-B78C7ACF19AD}"/>
              </a:ext>
            </a:extLst>
          </p:cNvPr>
          <p:cNvSpPr>
            <a:spLocks noGrp="1"/>
          </p:cNvSpPr>
          <p:nvPr>
            <p:ph type="ctrTitle"/>
          </p:nvPr>
        </p:nvSpPr>
        <p:spPr>
          <a:xfrm>
            <a:off x="744930" y="6577138"/>
            <a:ext cx="7093957" cy="1470566"/>
          </a:xfrm>
        </p:spPr>
        <p:txBody>
          <a:bodyPr/>
          <a:lstStyle/>
          <a:p>
            <a:r>
              <a:rPr lang="fr-FR" dirty="0">
                <a:solidFill>
                  <a:schemeClr val="tx1"/>
                </a:solidFill>
              </a:rPr>
              <a:t>Une petite histoire…</a:t>
            </a:r>
            <a:endParaRPr lang="fr-BE" dirty="0">
              <a:solidFill>
                <a:schemeClr val="tx1"/>
              </a:solidFill>
            </a:endParaRPr>
          </a:p>
        </p:txBody>
      </p:sp>
      <p:pic>
        <p:nvPicPr>
          <p:cNvPr id="2" name="Picture 1">
            <a:extLst>
              <a:ext uri="{FF2B5EF4-FFF2-40B4-BE49-F238E27FC236}">
                <a16:creationId xmlns:a16="http://schemas.microsoft.com/office/drawing/2014/main" id="{07DD37AA-668D-4F0D-B0A2-919BE352B327}"/>
              </a:ext>
            </a:extLst>
          </p:cNvPr>
          <p:cNvPicPr>
            <a:picLocks noChangeAspect="1"/>
          </p:cNvPicPr>
          <p:nvPr/>
        </p:nvPicPr>
        <p:blipFill>
          <a:blip r:embed="rId3"/>
          <a:stretch>
            <a:fillRect/>
          </a:stretch>
        </p:blipFill>
        <p:spPr>
          <a:xfrm>
            <a:off x="509233" y="6264774"/>
            <a:ext cx="872837" cy="422051"/>
          </a:xfrm>
          <a:prstGeom prst="rect">
            <a:avLst/>
          </a:prstGeom>
        </p:spPr>
      </p:pic>
    </p:spTree>
    <p:extLst>
      <p:ext uri="{BB962C8B-B14F-4D97-AF65-F5344CB8AC3E}">
        <p14:creationId xmlns:p14="http://schemas.microsoft.com/office/powerpoint/2010/main" val="32500820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962" y="1912776"/>
            <a:ext cx="9001655" cy="480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39963" y="1451108"/>
            <a:ext cx="3293707" cy="461665"/>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BE" sz="2400" dirty="0">
                <a:solidFill>
                  <a:srgbClr val="002060"/>
                </a:solidFill>
              </a:rPr>
              <a:t>Feedbacks positifs</a:t>
            </a:r>
          </a:p>
        </p:txBody>
      </p:sp>
      <p:sp>
        <p:nvSpPr>
          <p:cNvPr id="6" name="TextBox 5"/>
          <p:cNvSpPr txBox="1"/>
          <p:nvPr/>
        </p:nvSpPr>
        <p:spPr>
          <a:xfrm>
            <a:off x="6939411" y="1451108"/>
            <a:ext cx="3293707"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fr-BE" sz="2400" dirty="0"/>
              <a:t>Feedbacks « négatifs »</a:t>
            </a:r>
          </a:p>
        </p:txBody>
      </p:sp>
      <p:sp>
        <p:nvSpPr>
          <p:cNvPr id="2" name="ZoneTexte 1">
            <a:extLst>
              <a:ext uri="{FF2B5EF4-FFF2-40B4-BE49-F238E27FC236}">
                <a16:creationId xmlns:a16="http://schemas.microsoft.com/office/drawing/2014/main" id="{06C6176A-BC32-4D28-8BDC-1C4F53A1EA0C}"/>
              </a:ext>
            </a:extLst>
          </p:cNvPr>
          <p:cNvSpPr txBox="1"/>
          <p:nvPr/>
        </p:nvSpPr>
        <p:spPr>
          <a:xfrm>
            <a:off x="7645673" y="4117231"/>
            <a:ext cx="2144241" cy="400110"/>
          </a:xfrm>
          <a:prstGeom prst="rect">
            <a:avLst/>
          </a:prstGeom>
          <a:noFill/>
        </p:spPr>
        <p:txBody>
          <a:bodyPr wrap="none" rtlCol="0">
            <a:spAutoFit/>
          </a:bodyPr>
          <a:lstStyle/>
          <a:p>
            <a:r>
              <a:rPr lang="fr-BE" sz="2000" b="1" dirty="0">
                <a:solidFill>
                  <a:srgbClr val="00B050"/>
                </a:solidFill>
              </a:rPr>
              <a:t>Permet l’évolution</a:t>
            </a:r>
          </a:p>
        </p:txBody>
      </p:sp>
      <p:sp>
        <p:nvSpPr>
          <p:cNvPr id="9" name="ZoneTexte 8">
            <a:extLst>
              <a:ext uri="{FF2B5EF4-FFF2-40B4-BE49-F238E27FC236}">
                <a16:creationId xmlns:a16="http://schemas.microsoft.com/office/drawing/2014/main" id="{B8202F61-7D12-47DB-B2C3-B338AF909BA3}"/>
              </a:ext>
            </a:extLst>
          </p:cNvPr>
          <p:cNvSpPr txBox="1"/>
          <p:nvPr/>
        </p:nvSpPr>
        <p:spPr>
          <a:xfrm>
            <a:off x="1502230" y="4117231"/>
            <a:ext cx="2093650" cy="707886"/>
          </a:xfrm>
          <a:prstGeom prst="rect">
            <a:avLst/>
          </a:prstGeom>
          <a:noFill/>
        </p:spPr>
        <p:txBody>
          <a:bodyPr wrap="square" rtlCol="0">
            <a:spAutoFit/>
          </a:bodyPr>
          <a:lstStyle/>
          <a:p>
            <a:r>
              <a:rPr lang="fr-BE" sz="2000" b="1" dirty="0">
                <a:solidFill>
                  <a:srgbClr val="00B050"/>
                </a:solidFill>
              </a:rPr>
              <a:t>Renforcement de l’estime de soi </a:t>
            </a:r>
          </a:p>
        </p:txBody>
      </p:sp>
      <p:sp>
        <p:nvSpPr>
          <p:cNvPr id="7" name="Title 3"/>
          <p:cNvSpPr>
            <a:spLocks noGrp="1"/>
          </p:cNvSpPr>
          <p:nvPr>
            <p:ph type="ctrTitle"/>
          </p:nvPr>
        </p:nvSpPr>
        <p:spPr>
          <a:xfrm>
            <a:off x="3570012" y="140749"/>
            <a:ext cx="7093957" cy="1470566"/>
          </a:xfrm>
        </p:spPr>
        <p:txBody>
          <a:bodyPr>
            <a:noAutofit/>
          </a:bodyPr>
          <a:lstStyle/>
          <a:p>
            <a:r>
              <a:rPr lang="fr-BE" sz="3600" dirty="0"/>
              <a:t>Une question d’équilibre</a:t>
            </a:r>
          </a:p>
        </p:txBody>
      </p:sp>
      <p:pic>
        <p:nvPicPr>
          <p:cNvPr id="3" name="Picture 2">
            <a:extLst>
              <a:ext uri="{FF2B5EF4-FFF2-40B4-BE49-F238E27FC236}">
                <a16:creationId xmlns:a16="http://schemas.microsoft.com/office/drawing/2014/main" id="{146D4E90-5FBC-DF90-D3B4-A557DC3F0DDA}"/>
              </a:ext>
            </a:extLst>
          </p:cNvPr>
          <p:cNvPicPr>
            <a:picLocks noChangeAspect="1"/>
          </p:cNvPicPr>
          <p:nvPr/>
        </p:nvPicPr>
        <p:blipFill>
          <a:blip r:embed="rId3"/>
          <a:stretch>
            <a:fillRect/>
          </a:stretch>
        </p:blipFill>
        <p:spPr>
          <a:xfrm>
            <a:off x="509233" y="6264774"/>
            <a:ext cx="872837" cy="422051"/>
          </a:xfrm>
          <a:prstGeom prst="rect">
            <a:avLst/>
          </a:prstGeom>
        </p:spPr>
      </p:pic>
    </p:spTree>
    <p:extLst>
      <p:ext uri="{BB962C8B-B14F-4D97-AF65-F5344CB8AC3E}">
        <p14:creationId xmlns:p14="http://schemas.microsoft.com/office/powerpoint/2010/main" val="6704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3D83EFA-FC03-06B5-C55E-04911D642C7F}"/>
              </a:ext>
            </a:extLst>
          </p:cNvPr>
          <p:cNvSpPr>
            <a:spLocks noGrp="1"/>
          </p:cNvSpPr>
          <p:nvPr>
            <p:ph type="body" sz="quarter" idx="13"/>
          </p:nvPr>
        </p:nvSpPr>
        <p:spPr/>
        <p:txBody>
          <a:bodyPr/>
          <a:lstStyle/>
          <a:p>
            <a:endParaRPr lang="fr-BE"/>
          </a:p>
        </p:txBody>
      </p:sp>
      <p:pic>
        <p:nvPicPr>
          <p:cNvPr id="4" name="Image 3">
            <a:extLst>
              <a:ext uri="{FF2B5EF4-FFF2-40B4-BE49-F238E27FC236}">
                <a16:creationId xmlns:a16="http://schemas.microsoft.com/office/drawing/2014/main" id="{BA808B33-FB17-D296-871F-A2C3938D7EC5}"/>
              </a:ext>
            </a:extLst>
          </p:cNvPr>
          <p:cNvPicPr>
            <a:picLocks noChangeAspect="1"/>
          </p:cNvPicPr>
          <p:nvPr/>
        </p:nvPicPr>
        <p:blipFill>
          <a:blip r:embed="rId2"/>
          <a:stretch>
            <a:fillRect/>
          </a:stretch>
        </p:blipFill>
        <p:spPr>
          <a:xfrm>
            <a:off x="0" y="-32385"/>
            <a:ext cx="12192000" cy="6905625"/>
          </a:xfrm>
          <a:prstGeom prst="rect">
            <a:avLst/>
          </a:prstGeom>
        </p:spPr>
      </p:pic>
      <p:pic>
        <p:nvPicPr>
          <p:cNvPr id="2" name="Picture 1">
            <a:extLst>
              <a:ext uri="{FF2B5EF4-FFF2-40B4-BE49-F238E27FC236}">
                <a16:creationId xmlns:a16="http://schemas.microsoft.com/office/drawing/2014/main" id="{84CA5815-803A-A3D4-4E76-932FB0F39A4D}"/>
              </a:ext>
            </a:extLst>
          </p:cNvPr>
          <p:cNvPicPr>
            <a:picLocks noChangeAspect="1"/>
          </p:cNvPicPr>
          <p:nvPr/>
        </p:nvPicPr>
        <p:blipFill>
          <a:blip r:embed="rId3"/>
          <a:stretch>
            <a:fillRect/>
          </a:stretch>
        </p:blipFill>
        <p:spPr>
          <a:xfrm>
            <a:off x="509233" y="6264774"/>
            <a:ext cx="872837" cy="422051"/>
          </a:xfrm>
          <a:prstGeom prst="rect">
            <a:avLst/>
          </a:prstGeom>
        </p:spPr>
      </p:pic>
    </p:spTree>
    <p:extLst>
      <p:ext uri="{BB962C8B-B14F-4D97-AF65-F5344CB8AC3E}">
        <p14:creationId xmlns:p14="http://schemas.microsoft.com/office/powerpoint/2010/main" val="3491658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141414" y="1158020"/>
            <a:ext cx="8377455" cy="1470566"/>
          </a:xfrm>
        </p:spPr>
        <p:txBody>
          <a:bodyPr>
            <a:normAutofit fontScale="90000"/>
          </a:bodyPr>
          <a:lstStyle/>
          <a:p>
            <a:r>
              <a:rPr lang="fr-BE" dirty="0"/>
              <a:t>Mais c’est quoi un </a:t>
            </a:r>
            <a:r>
              <a:rPr lang="fr-BE" b="1" dirty="0">
                <a:solidFill>
                  <a:srgbClr val="00B050"/>
                </a:solidFill>
              </a:rPr>
              <a:t>bon</a:t>
            </a:r>
            <a:r>
              <a:rPr lang="fr-BE" dirty="0"/>
              <a:t> feedback … ?</a:t>
            </a:r>
          </a:p>
        </p:txBody>
      </p:sp>
      <p:pic>
        <p:nvPicPr>
          <p:cNvPr id="2" name="Picture 1">
            <a:extLst>
              <a:ext uri="{FF2B5EF4-FFF2-40B4-BE49-F238E27FC236}">
                <a16:creationId xmlns:a16="http://schemas.microsoft.com/office/drawing/2014/main" id="{2F91F688-BDD8-2172-6734-CB8D0BDFD190}"/>
              </a:ext>
            </a:extLst>
          </p:cNvPr>
          <p:cNvPicPr>
            <a:picLocks noChangeAspect="1"/>
          </p:cNvPicPr>
          <p:nvPr/>
        </p:nvPicPr>
        <p:blipFill>
          <a:blip r:embed="rId3"/>
          <a:stretch>
            <a:fillRect/>
          </a:stretch>
        </p:blipFill>
        <p:spPr>
          <a:xfrm>
            <a:off x="509233" y="6264774"/>
            <a:ext cx="872837" cy="422051"/>
          </a:xfrm>
          <a:prstGeom prst="rect">
            <a:avLst/>
          </a:prstGeom>
        </p:spPr>
      </p:pic>
    </p:spTree>
    <p:extLst>
      <p:ext uri="{BB962C8B-B14F-4D97-AF65-F5344CB8AC3E}">
        <p14:creationId xmlns:p14="http://schemas.microsoft.com/office/powerpoint/2010/main" val="34698041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oise">
  <a:themeElements>
    <a:clrScheme name="Ardois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Ardois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ois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rdois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3FECC96FC5554FA715D9DCF50CB2D3" ma:contentTypeVersion="8" ma:contentTypeDescription="Crée un document." ma:contentTypeScope="" ma:versionID="9da890910b3a3c0236ed0a3a91ef8c77">
  <xsd:schema xmlns:xsd="http://www.w3.org/2001/XMLSchema" xmlns:xs="http://www.w3.org/2001/XMLSchema" xmlns:p="http://schemas.microsoft.com/office/2006/metadata/properties" xmlns:ns2="7776751a-1c39-4cc7-bdfe-03f8f594e215" xmlns:ns3="3b08163b-2323-4b98-968d-5295547c00fd" targetNamespace="http://schemas.microsoft.com/office/2006/metadata/properties" ma:root="true" ma:fieldsID="ad66402d8c784e1b353978665f638b16" ns2:_="" ns3:_="">
    <xsd:import namespace="7776751a-1c39-4cc7-bdfe-03f8f594e215"/>
    <xsd:import namespace="3b08163b-2323-4b98-968d-5295547c00f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76751a-1c39-4cc7-bdfe-03f8f594e2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08163b-2323-4b98-968d-5295547c00fd"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E9D389-2213-4312-A385-A259C4E8C9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76751a-1c39-4cc7-bdfe-03f8f594e215"/>
    <ds:schemaRef ds:uri="3b08163b-2323-4b98-968d-5295547c00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F7BA2D-2DF3-476E-BB13-1A30418C9F2F}">
  <ds:schemaRefs>
    <ds:schemaRef ds:uri="http://schemas.microsoft.com/sharepoint/v3/contenttype/forms"/>
  </ds:schemaRefs>
</ds:datastoreItem>
</file>

<file path=customXml/itemProps3.xml><?xml version="1.0" encoding="utf-8"?>
<ds:datastoreItem xmlns:ds="http://schemas.openxmlformats.org/officeDocument/2006/customXml" ds:itemID="{393A9BD5-8D04-4955-BAE4-499795E9C51D}">
  <ds:schemaRefs>
    <ds:schemaRef ds:uri="http://schemas.microsoft.com/office/2006/documentManagement/types"/>
    <ds:schemaRef ds:uri="http://purl.org/dc/elements/1.1/"/>
    <ds:schemaRef ds:uri="http://purl.org/dc/dcmitype/"/>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3b08163b-2323-4b98-968d-5295547c00fd"/>
    <ds:schemaRef ds:uri="7776751a-1c39-4cc7-bdfe-03f8f594e215"/>
  </ds:schemaRefs>
</ds:datastoreItem>
</file>

<file path=docProps/app.xml><?xml version="1.0" encoding="utf-8"?>
<Properties xmlns="http://schemas.openxmlformats.org/officeDocument/2006/extended-properties" xmlns:vt="http://schemas.openxmlformats.org/officeDocument/2006/docPropsVTypes">
  <Template/>
  <TotalTime>12</TotalTime>
  <Words>1044</Words>
  <Application>Microsoft Office PowerPoint</Application>
  <PresentationFormat>Widescreen</PresentationFormat>
  <Paragraphs>162</Paragraphs>
  <Slides>35</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Aharoni</vt:lpstr>
      <vt:lpstr>Arial</vt:lpstr>
      <vt:lpstr>Calibri</vt:lpstr>
      <vt:lpstr>Calisto MT</vt:lpstr>
      <vt:lpstr>Comic Sans MS</vt:lpstr>
      <vt:lpstr>Dreaming Outloud Pro</vt:lpstr>
      <vt:lpstr>Times New Roman</vt:lpstr>
      <vt:lpstr>Wingdings</vt:lpstr>
      <vt:lpstr>Wingdings 2</vt:lpstr>
      <vt:lpstr>Ardoise</vt:lpstr>
      <vt:lpstr>97,36% de oui !</vt:lpstr>
      <vt:lpstr>PowerPoint Presentation</vt:lpstr>
      <vt:lpstr> Guide de SURVIE pour DONNER et RECEVOIR DU FEEDBACK </vt:lpstr>
      <vt:lpstr>Avertissement ! </vt:lpstr>
      <vt:lpstr>PowerPoint Presentation</vt:lpstr>
      <vt:lpstr>Une petite histoire…</vt:lpstr>
      <vt:lpstr>Une question d’équilibre</vt:lpstr>
      <vt:lpstr>PowerPoint Presentation</vt:lpstr>
      <vt:lpstr>Mais c’est quoi un bon feedback … ?</vt:lpstr>
      <vt:lpstr>C’est quoi un feedback ?</vt:lpstr>
      <vt:lpstr>C’est quoi un feedback ?</vt:lpstr>
      <vt:lpstr>PowerPoint Presentation</vt:lpstr>
      <vt:lpstr>c’est quoi un feedback ?</vt:lpstr>
      <vt:lpstr>Et le lien à l’Agilité ?</vt:lpstr>
      <vt:lpstr>Dans la vraie vie …</vt:lpstr>
      <vt:lpstr>Et que se passe t’il si nous ne donnons pas de feedback ? </vt:lpstr>
      <vt:lpstr>Donner un feedback correctif  bienveillant c’est… </vt:lpstr>
      <vt:lpstr>Un feedback correctif vise un futur meilleur Ce n’est donc pas un moyen pour  : </vt:lpstr>
      <vt:lpstr>La CNV et Le DESC</vt:lpstr>
      <vt:lpstr>CNV : une approche en 4 temps </vt:lpstr>
      <vt:lpstr>D.E.S.C – un outil bien pratique</vt:lpstr>
      <vt:lpstr>Comment faire mieux grâce au DESC ? </vt:lpstr>
      <vt:lpstr>DISC : Séquence</vt:lpstr>
      <vt:lpstr>D : Description des faits </vt:lpstr>
      <vt:lpstr>E : Expression des émotions</vt:lpstr>
      <vt:lpstr>S : Recherche de Solutions</vt:lpstr>
      <vt:lpstr>C : Conséquences et Conclusions</vt:lpstr>
      <vt:lpstr>Une question essentielle… </vt:lpstr>
      <vt:lpstr>Est-ce facile de recevoir un feedback correctif ?</vt:lpstr>
      <vt:lpstr>Comment recevoir un feedback Correctif ?</vt:lpstr>
      <vt:lpstr>Comment recevoir un feedback Correctif ?</vt:lpstr>
      <vt:lpstr>Comment recevoir un feedback Correctif ?</vt:lpstr>
      <vt:lpstr>PowerPoint Presentation</vt:lpstr>
      <vt:lpstr>Petit défi… </vt:lpstr>
      <vt:lpstr>Merci pour votre écoute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Christophe Patris</dc:creator>
  <cp:lastModifiedBy>Patrick Van Est</cp:lastModifiedBy>
  <cp:revision>283</cp:revision>
  <dcterms:created xsi:type="dcterms:W3CDTF">2019-07-11T12:02:45Z</dcterms:created>
  <dcterms:modified xsi:type="dcterms:W3CDTF">2023-06-13T16:31:41Z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0x010100D73FECC96FC5554FA715D9DCF50CB2D3</vt:lpwstr>
  </property>
</Properties>
</file>